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Lst>
  <p:sldSz cy="6858000" cx="12192000"/>
  <p:notesSz cx="6858000" cy="9144000"/>
  <p:embeddedFontLst>
    <p:embeddedFont>
      <p:font typeface="Century Gothic"/>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7" roundtripDataSignature="AMtx7mi2IUFmWNWTZZdqBVDMCZuT8INQN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slide" Target="slides/slide38.xml"/><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font" Target="fonts/CenturyGothic-bold.fntdata"/><Relationship Id="rId21" Type="http://schemas.openxmlformats.org/officeDocument/2006/relationships/slide" Target="slides/slide17.xml"/><Relationship Id="rId43" Type="http://schemas.openxmlformats.org/officeDocument/2006/relationships/font" Target="fonts/CenturyGothic-regular.fntdata"/><Relationship Id="rId24" Type="http://schemas.openxmlformats.org/officeDocument/2006/relationships/slide" Target="slides/slide20.xml"/><Relationship Id="rId46" Type="http://schemas.openxmlformats.org/officeDocument/2006/relationships/font" Target="fonts/CenturyGothic-boldItalic.fntdata"/><Relationship Id="rId23" Type="http://schemas.openxmlformats.org/officeDocument/2006/relationships/slide" Target="slides/slide19.xml"/><Relationship Id="rId45" Type="http://schemas.openxmlformats.org/officeDocument/2006/relationships/font" Target="fonts/CenturyGothic-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47" Type="http://customschemas.google.com/relationships/presentationmetadata" Target="meta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f32f2f4206_1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f32f2f4206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f32f2f4206_1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f32f2f4206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f32f2f4206_1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f32f2f4206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f32f2f4206_1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f32f2f4206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f518b7dc2d_2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f518b7dc2d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f518b7dc2d_2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f518b7dc2d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f518b7dc2d_2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f518b7dc2d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f518b7dc2d_2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f518b7dc2d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f518b7dc2d_2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f518b7dc2d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f518b7dc2d_2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f518b7dc2d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f518b7dc2d_2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f518b7dc2d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f518b7dc2d_2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f518b7dc2d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f518b7dc2d_2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f518b7dc2d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f4b7c286c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f4b7c286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f4b7c286c3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f4b7c286c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f4b7c286c3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f4b7c286c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f4b7c286c3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f4b7c286c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fb19a9766a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fb19a9766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f4b7c286c3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f4b7c286c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f649c3dd4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g2f649c3dd40_0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f649c3dd4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g2f649c3dd40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f649c3dd4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g2f649c3dd40_0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f649c3dd40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g2f649c3dd40_0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f649c3dd40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g2f649c3dd40_0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f649c3dd4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g2f649c3dd40_0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f649c3dd40_0_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f649c3dd4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f649c3dd40_1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f649c3dd40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f204676e92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f204676e9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f2c34977eb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f2c34977e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f2c34977eb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f2c34977e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titolo" type="title">
  <p:cSld name="TITLE">
    <p:spTree>
      <p:nvGrpSpPr>
        <p:cNvPr id="17" name="Shape 17"/>
        <p:cNvGrpSpPr/>
        <p:nvPr/>
      </p:nvGrpSpPr>
      <p:grpSpPr>
        <a:xfrm>
          <a:off x="0" y="0"/>
          <a:ext cx="0" cy="0"/>
          <a:chOff x="0" y="0"/>
          <a:chExt cx="0" cy="0"/>
        </a:xfrm>
      </p:grpSpPr>
      <p:sp>
        <p:nvSpPr>
          <p:cNvPr id="18" name="Google Shape;18;p12"/>
          <p:cNvSpPr txBox="1"/>
          <p:nvPr>
            <p:ph type="ctrTitle"/>
          </p:nvPr>
        </p:nvSpPr>
        <p:spPr>
          <a:xfrm>
            <a:off x="1154955" y="1447800"/>
            <a:ext cx="8825658" cy="332958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2"/>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lvl1pPr lvl="0" algn="l">
              <a:spcBef>
                <a:spcPts val="1000"/>
              </a:spcBef>
              <a:spcAft>
                <a:spcPts val="0"/>
              </a:spcAft>
              <a:buSzPts val="1600"/>
              <a:buNone/>
              <a:defRPr cap="none">
                <a:solidFill>
                  <a:srgbClr val="86D1D8"/>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p:txBody>
      </p:sp>
      <p:sp>
        <p:nvSpPr>
          <p:cNvPr id="20" name="Google Shape;20;p1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magine panoramica con didascalia">
  <p:cSld name="Immagine panoramica con didascalia">
    <p:spTree>
      <p:nvGrpSpPr>
        <p:cNvPr id="74" name="Shape 74"/>
        <p:cNvGrpSpPr/>
        <p:nvPr/>
      </p:nvGrpSpPr>
      <p:grpSpPr>
        <a:xfrm>
          <a:off x="0" y="0"/>
          <a:ext cx="0" cy="0"/>
          <a:chOff x="0" y="0"/>
          <a:chExt cx="0" cy="0"/>
        </a:xfrm>
      </p:grpSpPr>
      <p:sp>
        <p:nvSpPr>
          <p:cNvPr id="75" name="Google Shape;75;p21"/>
          <p:cNvSpPr txBox="1"/>
          <p:nvPr>
            <p:ph type="title"/>
          </p:nvPr>
        </p:nvSpPr>
        <p:spPr>
          <a:xfrm>
            <a:off x="1154956" y="4800587"/>
            <a:ext cx="882565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1"/>
          <p:cNvSpPr/>
          <p:nvPr>
            <p:ph idx="2" type="pic"/>
          </p:nvPr>
        </p:nvSpPr>
        <p:spPr>
          <a:xfrm>
            <a:off x="1154955" y="685800"/>
            <a:ext cx="8825658" cy="3640666"/>
          </a:xfrm>
          <a:prstGeom prst="roundRect">
            <a:avLst>
              <a:gd fmla="val 1858" name="adj"/>
            </a:avLst>
          </a:prstGeom>
          <a:noFill/>
          <a:ln>
            <a:noFill/>
          </a:ln>
          <a:effectLst>
            <a:outerShdw blurRad="50800" rotWithShape="0" algn="tl" dir="5400000" dist="50800">
              <a:srgbClr val="000000">
                <a:alpha val="42745"/>
              </a:srgbClr>
            </a:outerShdw>
          </a:effectLst>
        </p:spPr>
      </p:sp>
      <p:sp>
        <p:nvSpPr>
          <p:cNvPr id="77" name="Google Shape;77;p21"/>
          <p:cNvSpPr txBox="1"/>
          <p:nvPr>
            <p:ph idx="1" type="body"/>
          </p:nvPr>
        </p:nvSpPr>
        <p:spPr>
          <a:xfrm>
            <a:off x="1154956" y="5367325"/>
            <a:ext cx="8825656"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78" name="Google Shape;78;p2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2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sottotitolo">
  <p:cSld name="Titolo e sottotitolo">
    <p:spTree>
      <p:nvGrpSpPr>
        <p:cNvPr id="81" name="Shape 81"/>
        <p:cNvGrpSpPr/>
        <p:nvPr/>
      </p:nvGrpSpPr>
      <p:grpSpPr>
        <a:xfrm>
          <a:off x="0" y="0"/>
          <a:ext cx="0" cy="0"/>
          <a:chOff x="0" y="0"/>
          <a:chExt cx="0" cy="0"/>
        </a:xfrm>
      </p:grpSpPr>
      <p:sp>
        <p:nvSpPr>
          <p:cNvPr id="82" name="Google Shape;82;p22"/>
          <p:cNvSpPr txBox="1"/>
          <p:nvPr>
            <p:ph type="title"/>
          </p:nvPr>
        </p:nvSpPr>
        <p:spPr>
          <a:xfrm>
            <a:off x="1154954" y="1447800"/>
            <a:ext cx="8825659" cy="1981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2"/>
          <p:cNvSpPr txBox="1"/>
          <p:nvPr>
            <p:ph idx="1" type="body"/>
          </p:nvPr>
        </p:nvSpPr>
        <p:spPr>
          <a:xfrm>
            <a:off x="1154954" y="3657600"/>
            <a:ext cx="8825659" cy="23622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84" name="Google Shape;84;p2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2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2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zione con didascalia">
  <p:cSld name="Citazione con didascalia">
    <p:spTree>
      <p:nvGrpSpPr>
        <p:cNvPr id="87" name="Shape 87"/>
        <p:cNvGrpSpPr/>
        <p:nvPr/>
      </p:nvGrpSpPr>
      <p:grpSpPr>
        <a:xfrm>
          <a:off x="0" y="0"/>
          <a:ext cx="0" cy="0"/>
          <a:chOff x="0" y="0"/>
          <a:chExt cx="0" cy="0"/>
        </a:xfrm>
      </p:grpSpPr>
      <p:sp>
        <p:nvSpPr>
          <p:cNvPr id="88" name="Google Shape;88;p23"/>
          <p:cNvSpPr txBox="1"/>
          <p:nvPr>
            <p:ph type="title"/>
          </p:nvPr>
        </p:nvSpPr>
        <p:spPr>
          <a:xfrm>
            <a:off x="1574801" y="1447800"/>
            <a:ext cx="7999315" cy="2323374"/>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23"/>
          <p:cNvSpPr txBox="1"/>
          <p:nvPr>
            <p:ph idx="1" type="body"/>
          </p:nvPr>
        </p:nvSpPr>
        <p:spPr>
          <a:xfrm>
            <a:off x="1930400" y="3771174"/>
            <a:ext cx="7279649" cy="34217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b="0" i="0" sz="1400" cap="small">
                <a:solidFill>
                  <a:srgbClr val="86D1D8"/>
                </a:solidFill>
                <a:latin typeface="Century Gothic"/>
                <a:ea typeface="Century Gothic"/>
                <a:cs typeface="Century Gothic"/>
                <a:sym typeface="Century Gothic"/>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0" name="Google Shape;90;p23"/>
          <p:cNvSpPr txBox="1"/>
          <p:nvPr>
            <p:ph idx="2" type="body"/>
          </p:nvPr>
        </p:nvSpPr>
        <p:spPr>
          <a:xfrm>
            <a:off x="1154954" y="4350657"/>
            <a:ext cx="8825659" cy="16764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1" name="Google Shape;91;p2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2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2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94" name="Google Shape;94;p23"/>
          <p:cNvSpPr txBox="1"/>
          <p:nvPr/>
        </p:nvSpPr>
        <p:spPr>
          <a:xfrm>
            <a:off x="898295" y="971253"/>
            <a:ext cx="801912" cy="196977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2200" u="none" cap="none" strike="noStrike">
                <a:solidFill>
                  <a:srgbClr val="86D1D8"/>
                </a:solidFill>
                <a:latin typeface="Arial"/>
                <a:ea typeface="Arial"/>
                <a:cs typeface="Arial"/>
                <a:sym typeface="Arial"/>
              </a:rPr>
              <a:t>“</a:t>
            </a:r>
            <a:endParaRPr/>
          </a:p>
        </p:txBody>
      </p:sp>
      <p:sp>
        <p:nvSpPr>
          <p:cNvPr id="95" name="Google Shape;95;p23"/>
          <p:cNvSpPr txBox="1"/>
          <p:nvPr/>
        </p:nvSpPr>
        <p:spPr>
          <a:xfrm>
            <a:off x="9330490" y="2613787"/>
            <a:ext cx="801912" cy="196977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2200" u="none" cap="none" strike="noStrike">
                <a:solidFill>
                  <a:srgbClr val="86D1D8"/>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heda nome">
  <p:cSld name="Scheda nome">
    <p:spTree>
      <p:nvGrpSpPr>
        <p:cNvPr id="96" name="Shape 96"/>
        <p:cNvGrpSpPr/>
        <p:nvPr/>
      </p:nvGrpSpPr>
      <p:grpSpPr>
        <a:xfrm>
          <a:off x="0" y="0"/>
          <a:ext cx="0" cy="0"/>
          <a:chOff x="0" y="0"/>
          <a:chExt cx="0" cy="0"/>
        </a:xfrm>
      </p:grpSpPr>
      <p:sp>
        <p:nvSpPr>
          <p:cNvPr id="97" name="Google Shape;97;p24"/>
          <p:cNvSpPr txBox="1"/>
          <p:nvPr>
            <p:ph type="title"/>
          </p:nvPr>
        </p:nvSpPr>
        <p:spPr>
          <a:xfrm>
            <a:off x="1154954" y="3124201"/>
            <a:ext cx="8825660" cy="165318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24"/>
          <p:cNvSpPr txBox="1"/>
          <p:nvPr>
            <p:ph idx="1" type="body"/>
          </p:nvPr>
        </p:nvSpPr>
        <p:spPr>
          <a:xfrm>
            <a:off x="1154954" y="4777381"/>
            <a:ext cx="8825659"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rgbClr val="86D1D8"/>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99" name="Google Shape;99;p2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2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2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onne">
  <p:cSld name="3 colonne">
    <p:spTree>
      <p:nvGrpSpPr>
        <p:cNvPr id="102" name="Shape 102"/>
        <p:cNvGrpSpPr/>
        <p:nvPr/>
      </p:nvGrpSpPr>
      <p:grpSpPr>
        <a:xfrm>
          <a:off x="0" y="0"/>
          <a:ext cx="0" cy="0"/>
          <a:chOff x="0" y="0"/>
          <a:chExt cx="0" cy="0"/>
        </a:xfrm>
      </p:grpSpPr>
      <p:sp>
        <p:nvSpPr>
          <p:cNvPr id="103" name="Google Shape;103;p2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25"/>
          <p:cNvSpPr txBox="1"/>
          <p:nvPr>
            <p:ph idx="1" type="body"/>
          </p:nvPr>
        </p:nvSpPr>
        <p:spPr>
          <a:xfrm>
            <a:off x="632947" y="1981200"/>
            <a:ext cx="2946866"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05" name="Google Shape;105;p25"/>
          <p:cNvSpPr txBox="1"/>
          <p:nvPr>
            <p:ph idx="2" type="body"/>
          </p:nvPr>
        </p:nvSpPr>
        <p:spPr>
          <a:xfrm>
            <a:off x="652463" y="2667000"/>
            <a:ext cx="2927350"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06" name="Google Shape;106;p25"/>
          <p:cNvSpPr txBox="1"/>
          <p:nvPr>
            <p:ph idx="3" type="body"/>
          </p:nvPr>
        </p:nvSpPr>
        <p:spPr>
          <a:xfrm>
            <a:off x="3883659" y="1981200"/>
            <a:ext cx="2936241"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07" name="Google Shape;107;p25"/>
          <p:cNvSpPr txBox="1"/>
          <p:nvPr>
            <p:ph idx="4" type="body"/>
          </p:nvPr>
        </p:nvSpPr>
        <p:spPr>
          <a:xfrm>
            <a:off x="3873106" y="2667000"/>
            <a:ext cx="2946794"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08" name="Google Shape;108;p25"/>
          <p:cNvSpPr txBox="1"/>
          <p:nvPr>
            <p:ph idx="5" type="body"/>
          </p:nvPr>
        </p:nvSpPr>
        <p:spPr>
          <a:xfrm>
            <a:off x="7124700" y="1981200"/>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09" name="Google Shape;109;p25"/>
          <p:cNvSpPr txBox="1"/>
          <p:nvPr>
            <p:ph idx="6" type="body"/>
          </p:nvPr>
        </p:nvSpPr>
        <p:spPr>
          <a:xfrm>
            <a:off x="7124700" y="2667000"/>
            <a:ext cx="2932113"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110" name="Google Shape;110;p25"/>
          <p:cNvCxnSpPr/>
          <p:nvPr/>
        </p:nvCxnSpPr>
        <p:spPr>
          <a:xfrm>
            <a:off x="3726142" y="2133600"/>
            <a:ext cx="0" cy="39624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11" name="Google Shape;111;p25"/>
          <p:cNvCxnSpPr/>
          <p:nvPr/>
        </p:nvCxnSpPr>
        <p:spPr>
          <a:xfrm>
            <a:off x="6962227" y="2133600"/>
            <a:ext cx="0" cy="3966882"/>
          </a:xfrm>
          <a:prstGeom prst="straightConnector1">
            <a:avLst/>
          </a:prstGeom>
          <a:noFill/>
          <a:ln cap="flat" cmpd="sng" w="12700">
            <a:solidFill>
              <a:srgbClr val="86D1D8">
                <a:alpha val="40000"/>
              </a:srgbClr>
            </a:solidFill>
            <a:prstDash val="solid"/>
            <a:round/>
            <a:headEnd len="sm" w="sm" type="none"/>
            <a:tailEnd len="sm" w="sm" type="none"/>
          </a:ln>
        </p:spPr>
      </p:cxnSp>
      <p:sp>
        <p:nvSpPr>
          <p:cNvPr id="112" name="Google Shape;112;p2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2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2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onne immagine">
  <p:cSld name="3 colonne immagine">
    <p:spTree>
      <p:nvGrpSpPr>
        <p:cNvPr id="115" name="Shape 115"/>
        <p:cNvGrpSpPr/>
        <p:nvPr/>
      </p:nvGrpSpPr>
      <p:grpSpPr>
        <a:xfrm>
          <a:off x="0" y="0"/>
          <a:ext cx="0" cy="0"/>
          <a:chOff x="0" y="0"/>
          <a:chExt cx="0" cy="0"/>
        </a:xfrm>
      </p:grpSpPr>
      <p:sp>
        <p:nvSpPr>
          <p:cNvPr id="116" name="Google Shape;116;p2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26"/>
          <p:cNvSpPr txBox="1"/>
          <p:nvPr>
            <p:ph idx="1" type="body"/>
          </p:nvPr>
        </p:nvSpPr>
        <p:spPr>
          <a:xfrm>
            <a:off x="652463" y="4250949"/>
            <a:ext cx="2940050"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18" name="Google Shape;118;p26"/>
          <p:cNvSpPr/>
          <p:nvPr>
            <p:ph idx="2" type="pic"/>
          </p:nvPr>
        </p:nvSpPr>
        <p:spPr>
          <a:xfrm>
            <a:off x="652463" y="2209800"/>
            <a:ext cx="2940050"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19" name="Google Shape;119;p26"/>
          <p:cNvSpPr txBox="1"/>
          <p:nvPr>
            <p:ph idx="3" type="body"/>
          </p:nvPr>
        </p:nvSpPr>
        <p:spPr>
          <a:xfrm>
            <a:off x="652463" y="4827211"/>
            <a:ext cx="2940050"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0" name="Google Shape;120;p26"/>
          <p:cNvSpPr txBox="1"/>
          <p:nvPr>
            <p:ph idx="4" type="body"/>
          </p:nvPr>
        </p:nvSpPr>
        <p:spPr>
          <a:xfrm>
            <a:off x="3889375" y="4250949"/>
            <a:ext cx="2930525"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1" name="Google Shape;121;p26"/>
          <p:cNvSpPr/>
          <p:nvPr>
            <p:ph idx="5" type="pic"/>
          </p:nvPr>
        </p:nvSpPr>
        <p:spPr>
          <a:xfrm>
            <a:off x="3889374" y="2209800"/>
            <a:ext cx="2930525"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22" name="Google Shape;122;p26"/>
          <p:cNvSpPr txBox="1"/>
          <p:nvPr>
            <p:ph idx="6" type="body"/>
          </p:nvPr>
        </p:nvSpPr>
        <p:spPr>
          <a:xfrm>
            <a:off x="3888022" y="4827210"/>
            <a:ext cx="2934406"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3" name="Google Shape;123;p26"/>
          <p:cNvSpPr txBox="1"/>
          <p:nvPr>
            <p:ph idx="7" type="body"/>
          </p:nvPr>
        </p:nvSpPr>
        <p:spPr>
          <a:xfrm>
            <a:off x="7124700" y="4250949"/>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4" name="Google Shape;124;p26"/>
          <p:cNvSpPr/>
          <p:nvPr>
            <p:ph idx="8" type="pic"/>
          </p:nvPr>
        </p:nvSpPr>
        <p:spPr>
          <a:xfrm>
            <a:off x="7124699" y="2209800"/>
            <a:ext cx="2932113"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25" name="Google Shape;125;p26"/>
          <p:cNvSpPr txBox="1"/>
          <p:nvPr>
            <p:ph idx="9" type="body"/>
          </p:nvPr>
        </p:nvSpPr>
        <p:spPr>
          <a:xfrm>
            <a:off x="7124575" y="4827208"/>
            <a:ext cx="2935997"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126" name="Google Shape;126;p26"/>
          <p:cNvCxnSpPr/>
          <p:nvPr/>
        </p:nvCxnSpPr>
        <p:spPr>
          <a:xfrm>
            <a:off x="3726142" y="2133600"/>
            <a:ext cx="0" cy="39624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27" name="Google Shape;127;p26"/>
          <p:cNvCxnSpPr/>
          <p:nvPr/>
        </p:nvCxnSpPr>
        <p:spPr>
          <a:xfrm>
            <a:off x="6962227" y="2133600"/>
            <a:ext cx="0" cy="3966882"/>
          </a:xfrm>
          <a:prstGeom prst="straightConnector1">
            <a:avLst/>
          </a:prstGeom>
          <a:noFill/>
          <a:ln cap="flat" cmpd="sng" w="12700">
            <a:solidFill>
              <a:srgbClr val="86D1D8">
                <a:alpha val="40000"/>
              </a:srgbClr>
            </a:solidFill>
            <a:prstDash val="solid"/>
            <a:round/>
            <a:headEnd len="sm" w="sm" type="none"/>
            <a:tailEnd len="sm" w="sm" type="none"/>
          </a:ln>
        </p:spPr>
      </p:cxnSp>
      <p:sp>
        <p:nvSpPr>
          <p:cNvPr id="128" name="Google Shape;128;p2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2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testo verticale" type="vertTx">
  <p:cSld name="VERTICAL_TEXT">
    <p:spTree>
      <p:nvGrpSpPr>
        <p:cNvPr id="131" name="Shape 131"/>
        <p:cNvGrpSpPr/>
        <p:nvPr/>
      </p:nvGrpSpPr>
      <p:grpSpPr>
        <a:xfrm>
          <a:off x="0" y="0"/>
          <a:ext cx="0" cy="0"/>
          <a:chOff x="0" y="0"/>
          <a:chExt cx="0" cy="0"/>
        </a:xfrm>
      </p:grpSpPr>
      <p:sp>
        <p:nvSpPr>
          <p:cNvPr id="132" name="Google Shape;132;p2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27"/>
          <p:cNvSpPr txBox="1"/>
          <p:nvPr>
            <p:ph idx="1" type="body"/>
          </p:nvPr>
        </p:nvSpPr>
        <p:spPr>
          <a:xfrm rot="5400000">
            <a:off x="3478842" y="-322612"/>
            <a:ext cx="4195481" cy="894654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34" name="Google Shape;134;p2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2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olo e testo verticale" type="vertTitleAndTx">
  <p:cSld name="VERTICAL_TITLE_AND_VERTICAL_TEXT">
    <p:spTree>
      <p:nvGrpSpPr>
        <p:cNvPr id="137" name="Shape 137"/>
        <p:cNvGrpSpPr/>
        <p:nvPr/>
      </p:nvGrpSpPr>
      <p:grpSpPr>
        <a:xfrm>
          <a:off x="0" y="0"/>
          <a:ext cx="0" cy="0"/>
          <a:chOff x="0" y="0"/>
          <a:chExt cx="0" cy="0"/>
        </a:xfrm>
      </p:grpSpPr>
      <p:sp>
        <p:nvSpPr>
          <p:cNvPr id="138" name="Google Shape;138;p28"/>
          <p:cNvSpPr txBox="1"/>
          <p:nvPr>
            <p:ph type="title"/>
          </p:nvPr>
        </p:nvSpPr>
        <p:spPr>
          <a:xfrm rot="5400000">
            <a:off x="6267450" y="2466975"/>
            <a:ext cx="5826125" cy="17526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28"/>
          <p:cNvSpPr txBox="1"/>
          <p:nvPr>
            <p:ph idx="1" type="body"/>
          </p:nvPr>
        </p:nvSpPr>
        <p:spPr>
          <a:xfrm rot="5400000">
            <a:off x="1679576" y="-139699"/>
            <a:ext cx="5368924" cy="742314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40" name="Google Shape;140;p2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2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contenuto" type="obj">
  <p:cSld name="OBJECT">
    <p:spTree>
      <p:nvGrpSpPr>
        <p:cNvPr id="23" name="Shape 23"/>
        <p:cNvGrpSpPr/>
        <p:nvPr/>
      </p:nvGrpSpPr>
      <p:grpSpPr>
        <a:xfrm>
          <a:off x="0" y="0"/>
          <a:ext cx="0" cy="0"/>
          <a:chOff x="0" y="0"/>
          <a:chExt cx="0" cy="0"/>
        </a:xfrm>
      </p:grpSpPr>
      <p:sp>
        <p:nvSpPr>
          <p:cNvPr id="24" name="Google Shape;24;p1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3"/>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6" name="Google Shape;26;p1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stazione sezione" type="secHead">
  <p:cSld name="SECTION_HEADER">
    <p:spTree>
      <p:nvGrpSpPr>
        <p:cNvPr id="29" name="Shape 29"/>
        <p:cNvGrpSpPr/>
        <p:nvPr/>
      </p:nvGrpSpPr>
      <p:grpSpPr>
        <a:xfrm>
          <a:off x="0" y="0"/>
          <a:ext cx="0" cy="0"/>
          <a:chOff x="0" y="0"/>
          <a:chExt cx="0" cy="0"/>
        </a:xfrm>
      </p:grpSpPr>
      <p:sp>
        <p:nvSpPr>
          <p:cNvPr id="30" name="Google Shape;30;p14"/>
          <p:cNvSpPr txBox="1"/>
          <p:nvPr>
            <p:ph type="title"/>
          </p:nvPr>
        </p:nvSpPr>
        <p:spPr>
          <a:xfrm>
            <a:off x="1154956" y="2861733"/>
            <a:ext cx="8825657" cy="191564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4"/>
          <p:cNvSpPr txBox="1"/>
          <p:nvPr>
            <p:ph idx="1" type="body"/>
          </p:nvPr>
        </p:nvSpPr>
        <p:spPr>
          <a:xfrm>
            <a:off x="1154955" y="4777381"/>
            <a:ext cx="882565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rgbClr val="86D1D8"/>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32" name="Google Shape;32;p1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e contenuti" type="twoObj">
  <p:cSld name="TWO_OBJECTS">
    <p:spTree>
      <p:nvGrpSpPr>
        <p:cNvPr id="35" name="Shape 35"/>
        <p:cNvGrpSpPr/>
        <p:nvPr/>
      </p:nvGrpSpPr>
      <p:grpSpPr>
        <a:xfrm>
          <a:off x="0" y="0"/>
          <a:ext cx="0" cy="0"/>
          <a:chOff x="0" y="0"/>
          <a:chExt cx="0" cy="0"/>
        </a:xfrm>
      </p:grpSpPr>
      <p:sp>
        <p:nvSpPr>
          <p:cNvPr id="36" name="Google Shape;36;p1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5"/>
          <p:cNvSpPr txBox="1"/>
          <p:nvPr>
            <p:ph idx="1" type="body"/>
          </p:nvPr>
        </p:nvSpPr>
        <p:spPr>
          <a:xfrm>
            <a:off x="1103312" y="2060575"/>
            <a:ext cx="4396339" cy="419576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38" name="Google Shape;38;p15"/>
          <p:cNvSpPr txBox="1"/>
          <p:nvPr>
            <p:ph idx="2" type="body"/>
          </p:nvPr>
        </p:nvSpPr>
        <p:spPr>
          <a:xfrm>
            <a:off x="5654493" y="2056092"/>
            <a:ext cx="4396341" cy="4200245"/>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39" name="Google Shape;39;p1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1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1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ronto" type="twoTxTwoObj">
  <p:cSld name="TWO_OBJECTS_WITH_TEXT">
    <p:spTree>
      <p:nvGrpSpPr>
        <p:cNvPr id="42" name="Shape 42"/>
        <p:cNvGrpSpPr/>
        <p:nvPr/>
      </p:nvGrpSpPr>
      <p:grpSpPr>
        <a:xfrm>
          <a:off x="0" y="0"/>
          <a:ext cx="0" cy="0"/>
          <a:chOff x="0" y="0"/>
          <a:chExt cx="0" cy="0"/>
        </a:xfrm>
      </p:grpSpPr>
      <p:sp>
        <p:nvSpPr>
          <p:cNvPr id="43" name="Google Shape;43;p1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6"/>
          <p:cNvSpPr txBox="1"/>
          <p:nvPr>
            <p:ph idx="1" type="body"/>
          </p:nvPr>
        </p:nvSpPr>
        <p:spPr>
          <a:xfrm>
            <a:off x="1103313" y="1905000"/>
            <a:ext cx="439633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45" name="Google Shape;45;p16"/>
          <p:cNvSpPr txBox="1"/>
          <p:nvPr>
            <p:ph idx="2" type="body"/>
          </p:nvPr>
        </p:nvSpPr>
        <p:spPr>
          <a:xfrm>
            <a:off x="1103312"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46" name="Google Shape;46;p16"/>
          <p:cNvSpPr txBox="1"/>
          <p:nvPr>
            <p:ph idx="3" type="body"/>
          </p:nvPr>
        </p:nvSpPr>
        <p:spPr>
          <a:xfrm>
            <a:off x="5654495" y="1905000"/>
            <a:ext cx="439633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47" name="Google Shape;47;p16"/>
          <p:cNvSpPr txBox="1"/>
          <p:nvPr>
            <p:ph idx="4" type="body"/>
          </p:nvPr>
        </p:nvSpPr>
        <p:spPr>
          <a:xfrm>
            <a:off x="5654495"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48" name="Google Shape;48;p1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1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itolo" type="titleOnly">
  <p:cSld name="TITLE_ONLY">
    <p:spTree>
      <p:nvGrpSpPr>
        <p:cNvPr id="51" name="Shape 51"/>
        <p:cNvGrpSpPr/>
        <p:nvPr/>
      </p:nvGrpSpPr>
      <p:grpSpPr>
        <a:xfrm>
          <a:off x="0" y="0"/>
          <a:ext cx="0" cy="0"/>
          <a:chOff x="0" y="0"/>
          <a:chExt cx="0" cy="0"/>
        </a:xfrm>
      </p:grpSpPr>
      <p:sp>
        <p:nvSpPr>
          <p:cNvPr id="52" name="Google Shape;52;p1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uota" type="blank">
  <p:cSld name="BLANK">
    <p:spTree>
      <p:nvGrpSpPr>
        <p:cNvPr id="56" name="Shape 56"/>
        <p:cNvGrpSpPr/>
        <p:nvPr/>
      </p:nvGrpSpPr>
      <p:grpSpPr>
        <a:xfrm>
          <a:off x="0" y="0"/>
          <a:ext cx="0" cy="0"/>
          <a:chOff x="0" y="0"/>
          <a:chExt cx="0" cy="0"/>
        </a:xfrm>
      </p:grpSpPr>
      <p:sp>
        <p:nvSpPr>
          <p:cNvPr id="57" name="Google Shape;57;p1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to con didascalia" type="objTx">
  <p:cSld name="OBJECT_WITH_CAPTION_TEXT">
    <p:spTree>
      <p:nvGrpSpPr>
        <p:cNvPr id="60" name="Shape 60"/>
        <p:cNvGrpSpPr/>
        <p:nvPr/>
      </p:nvGrpSpPr>
      <p:grpSpPr>
        <a:xfrm>
          <a:off x="0" y="0"/>
          <a:ext cx="0" cy="0"/>
          <a:chOff x="0" y="0"/>
          <a:chExt cx="0" cy="0"/>
        </a:xfrm>
      </p:grpSpPr>
      <p:sp>
        <p:nvSpPr>
          <p:cNvPr id="61" name="Google Shape;61;p19"/>
          <p:cNvSpPr txBox="1"/>
          <p:nvPr>
            <p:ph type="title"/>
          </p:nvPr>
        </p:nvSpPr>
        <p:spPr>
          <a:xfrm>
            <a:off x="1154953" y="1447800"/>
            <a:ext cx="3401064" cy="1447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9"/>
          <p:cNvSpPr txBox="1"/>
          <p:nvPr>
            <p:ph idx="1" type="body"/>
          </p:nvPr>
        </p:nvSpPr>
        <p:spPr>
          <a:xfrm>
            <a:off x="4784616" y="1447800"/>
            <a:ext cx="5195997" cy="4572000"/>
          </a:xfrm>
          <a:prstGeom prst="rect">
            <a:avLst/>
          </a:prstGeom>
          <a:noFill/>
          <a:ln>
            <a:noFill/>
          </a:ln>
        </p:spPr>
        <p:txBody>
          <a:bodyPr anchorCtr="0" anchor="ctr" bIns="45700" lIns="91425" spcFirstLastPara="1" rIns="91425" wrap="square" tIns="45700">
            <a:normAutofit/>
          </a:bodyPr>
          <a:lstStyle>
            <a:lvl1pPr indent="-330200" lvl="0" marL="457200" algn="l">
              <a:spcBef>
                <a:spcPts val="1000"/>
              </a:spcBef>
              <a:spcAft>
                <a:spcPts val="0"/>
              </a:spcAft>
              <a:buSzPts val="1600"/>
              <a:buChar char="►"/>
              <a:defRPr sz="2000"/>
            </a:lvl1pPr>
            <a:lvl2pPr indent="-320040" lvl="1" marL="914400" algn="l">
              <a:spcBef>
                <a:spcPts val="1000"/>
              </a:spcBef>
              <a:spcAft>
                <a:spcPts val="0"/>
              </a:spcAft>
              <a:buSzPts val="1440"/>
              <a:buChar char="►"/>
              <a:defRPr sz="1800"/>
            </a:lvl2pPr>
            <a:lvl3pPr indent="-309880" lvl="2" marL="1371600" algn="l">
              <a:spcBef>
                <a:spcPts val="1000"/>
              </a:spcBef>
              <a:spcAft>
                <a:spcPts val="0"/>
              </a:spcAft>
              <a:buSzPts val="1280"/>
              <a:buChar char="►"/>
              <a:defRPr sz="1600"/>
            </a:lvl3pPr>
            <a:lvl4pPr indent="-299719" lvl="3" marL="1828800" algn="l">
              <a:spcBef>
                <a:spcPts val="1000"/>
              </a:spcBef>
              <a:spcAft>
                <a:spcPts val="0"/>
              </a:spcAft>
              <a:buSzPts val="1120"/>
              <a:buChar char="►"/>
              <a:defRPr sz="1400"/>
            </a:lvl4pPr>
            <a:lvl5pPr indent="-299720" lvl="4" marL="2286000" algn="l">
              <a:spcBef>
                <a:spcPts val="1000"/>
              </a:spcBef>
              <a:spcAft>
                <a:spcPts val="0"/>
              </a:spcAft>
              <a:buSzPts val="1120"/>
              <a:buChar char="►"/>
              <a:defRPr sz="1400"/>
            </a:lvl5pPr>
            <a:lvl6pPr indent="-299720" lvl="5" marL="2743200" algn="l">
              <a:spcBef>
                <a:spcPts val="1000"/>
              </a:spcBef>
              <a:spcAft>
                <a:spcPts val="0"/>
              </a:spcAft>
              <a:buSzPts val="1120"/>
              <a:buChar char="►"/>
              <a:defRPr sz="1400"/>
            </a:lvl6pPr>
            <a:lvl7pPr indent="-299720" lvl="6" marL="3200400" algn="l">
              <a:spcBef>
                <a:spcPts val="1000"/>
              </a:spcBef>
              <a:spcAft>
                <a:spcPts val="0"/>
              </a:spcAft>
              <a:buSzPts val="1120"/>
              <a:buChar char="►"/>
              <a:defRPr sz="1400"/>
            </a:lvl7pPr>
            <a:lvl8pPr indent="-299720" lvl="7" marL="3657600" algn="l">
              <a:spcBef>
                <a:spcPts val="1000"/>
              </a:spcBef>
              <a:spcAft>
                <a:spcPts val="0"/>
              </a:spcAft>
              <a:buSzPts val="1120"/>
              <a:buChar char="►"/>
              <a:defRPr sz="1400"/>
            </a:lvl8pPr>
            <a:lvl9pPr indent="-299720" lvl="8" marL="4114800" algn="l">
              <a:spcBef>
                <a:spcPts val="1000"/>
              </a:spcBef>
              <a:spcAft>
                <a:spcPts val="0"/>
              </a:spcAft>
              <a:buSzPts val="1120"/>
              <a:buChar char="►"/>
              <a:defRPr sz="1400"/>
            </a:lvl9pPr>
          </a:lstStyle>
          <a:p/>
        </p:txBody>
      </p:sp>
      <p:sp>
        <p:nvSpPr>
          <p:cNvPr id="63" name="Google Shape;63;p19"/>
          <p:cNvSpPr txBox="1"/>
          <p:nvPr>
            <p:ph idx="2" type="body"/>
          </p:nvPr>
        </p:nvSpPr>
        <p:spPr>
          <a:xfrm>
            <a:off x="1154953" y="3129280"/>
            <a:ext cx="3401063" cy="289559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64" name="Google Shape;64;p1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magine con didascalia" type="picTx">
  <p:cSld name="PICTURE_WITH_CAPTION_TEXT">
    <p:spTree>
      <p:nvGrpSpPr>
        <p:cNvPr id="67" name="Shape 67"/>
        <p:cNvGrpSpPr/>
        <p:nvPr/>
      </p:nvGrpSpPr>
      <p:grpSpPr>
        <a:xfrm>
          <a:off x="0" y="0"/>
          <a:ext cx="0" cy="0"/>
          <a:chOff x="0" y="0"/>
          <a:chExt cx="0" cy="0"/>
        </a:xfrm>
      </p:grpSpPr>
      <p:sp>
        <p:nvSpPr>
          <p:cNvPr id="68" name="Google Shape;68;p20"/>
          <p:cNvSpPr txBox="1"/>
          <p:nvPr>
            <p:ph type="title"/>
          </p:nvPr>
        </p:nvSpPr>
        <p:spPr>
          <a:xfrm>
            <a:off x="1153907" y="1854192"/>
            <a:ext cx="5092906" cy="157480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3600"/>
              <a:buFont typeface="Century Gothic"/>
              <a:buNone/>
              <a:defRPr b="0"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20"/>
          <p:cNvSpPr/>
          <p:nvPr>
            <p:ph idx="2" type="pic"/>
          </p:nvPr>
        </p:nvSpPr>
        <p:spPr>
          <a:xfrm>
            <a:off x="6949546" y="1143000"/>
            <a:ext cx="3200400" cy="4572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70" name="Google Shape;70;p20"/>
          <p:cNvSpPr txBox="1"/>
          <p:nvPr>
            <p:ph idx="1" type="body"/>
          </p:nvPr>
        </p:nvSpPr>
        <p:spPr>
          <a:xfrm>
            <a:off x="1154954" y="3657600"/>
            <a:ext cx="5084979" cy="13716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71" name="Google Shape;71;p2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5.xml"/><Relationship Id="rId11" Type="http://schemas.openxmlformats.org/officeDocument/2006/relationships/slideLayout" Target="../slideLayouts/slideLayout6.xml"/><Relationship Id="rId22" Type="http://schemas.openxmlformats.org/officeDocument/2006/relationships/slideLayout" Target="../slideLayouts/slideLayout17.xml"/><Relationship Id="rId10" Type="http://schemas.openxmlformats.org/officeDocument/2006/relationships/slideLayout" Target="../slideLayouts/slideLayout5.xml"/><Relationship Id="rId21" Type="http://schemas.openxmlformats.org/officeDocument/2006/relationships/slideLayout" Target="../slideLayouts/slideLayout16.xml"/><Relationship Id="rId13" Type="http://schemas.openxmlformats.org/officeDocument/2006/relationships/slideLayout" Target="../slideLayouts/slideLayout8.xml"/><Relationship Id="rId12" Type="http://schemas.openxmlformats.org/officeDocument/2006/relationships/slideLayout" Target="../slideLayouts/slideLayout7.xml"/><Relationship Id="rId23" Type="http://schemas.openxmlformats.org/officeDocument/2006/relationships/theme" Target="../theme/theme2.xml"/><Relationship Id="rId1" Type="http://schemas.openxmlformats.org/officeDocument/2006/relationships/image" Target="../media/image7.png"/><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slideLayout" Target="../slideLayouts/slideLayout4.xml"/><Relationship Id="rId15" Type="http://schemas.openxmlformats.org/officeDocument/2006/relationships/slideLayout" Target="../slideLayouts/slideLayout10.xml"/><Relationship Id="rId14" Type="http://schemas.openxmlformats.org/officeDocument/2006/relationships/slideLayout" Target="../slideLayouts/slideLayout9.xml"/><Relationship Id="rId17" Type="http://schemas.openxmlformats.org/officeDocument/2006/relationships/slideLayout" Target="../slideLayouts/slideLayout12.xml"/><Relationship Id="rId16" Type="http://schemas.openxmlformats.org/officeDocument/2006/relationships/slideLayout" Target="../slideLayouts/slideLayout11.xml"/><Relationship Id="rId5" Type="http://schemas.openxmlformats.org/officeDocument/2006/relationships/image" Target="../media/image1.png"/><Relationship Id="rId19" Type="http://schemas.openxmlformats.org/officeDocument/2006/relationships/slideLayout" Target="../slideLayouts/slideLayout14.xml"/><Relationship Id="rId6" Type="http://schemas.openxmlformats.org/officeDocument/2006/relationships/slideLayout" Target="../slideLayouts/slideLayout1.xml"/><Relationship Id="rId18" Type="http://schemas.openxmlformats.org/officeDocument/2006/relationships/slideLayout" Target="../slideLayouts/slideLayout13.xml"/><Relationship Id="rId7" Type="http://schemas.openxmlformats.org/officeDocument/2006/relationships/slideLayout" Target="../slideLayouts/slideLayout2.xml"/><Relationship Id="rId8"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pic>
        <p:nvPicPr>
          <p:cNvPr id="6" name="Google Shape;6;p11"/>
          <p:cNvPicPr preferRelativeResize="0"/>
          <p:nvPr/>
        </p:nvPicPr>
        <p:blipFill rotWithShape="1">
          <a:blip r:embed="rId2">
            <a:alphaModFix/>
          </a:blip>
          <a:srcRect b="0" l="3613" r="0" t="0"/>
          <a:stretch/>
        </p:blipFill>
        <p:spPr>
          <a:xfrm>
            <a:off x="0" y="2669685"/>
            <a:ext cx="4037012" cy="4188315"/>
          </a:xfrm>
          <a:prstGeom prst="rect">
            <a:avLst/>
          </a:prstGeom>
          <a:noFill/>
          <a:ln>
            <a:noFill/>
          </a:ln>
        </p:spPr>
      </p:pic>
      <p:pic>
        <p:nvPicPr>
          <p:cNvPr id="7" name="Google Shape;7;p11"/>
          <p:cNvPicPr preferRelativeResize="0"/>
          <p:nvPr/>
        </p:nvPicPr>
        <p:blipFill rotWithShape="1">
          <a:blip r:embed="rId3">
            <a:alphaModFix/>
          </a:blip>
          <a:srcRect b="0" l="35640" r="0" t="0"/>
          <a:stretch/>
        </p:blipFill>
        <p:spPr>
          <a:xfrm>
            <a:off x="0" y="2892347"/>
            <a:ext cx="1522412" cy="2365453"/>
          </a:xfrm>
          <a:prstGeom prst="rect">
            <a:avLst/>
          </a:prstGeom>
          <a:noFill/>
          <a:ln>
            <a:noFill/>
          </a:ln>
        </p:spPr>
      </p:pic>
      <p:sp>
        <p:nvSpPr>
          <p:cNvPr id="8" name="Google Shape;8;p11"/>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 name="Google Shape;9;p11"/>
          <p:cNvPicPr preferRelativeResize="0"/>
          <p:nvPr/>
        </p:nvPicPr>
        <p:blipFill rotWithShape="1">
          <a:blip r:embed="rId4">
            <a:alphaModFix/>
          </a:blip>
          <a:srcRect b="0" l="0" r="0" t="28812"/>
          <a:stretch/>
        </p:blipFill>
        <p:spPr>
          <a:xfrm>
            <a:off x="7999412" y="0"/>
            <a:ext cx="1603387" cy="1141407"/>
          </a:xfrm>
          <a:prstGeom prst="rect">
            <a:avLst/>
          </a:prstGeom>
          <a:noFill/>
          <a:ln>
            <a:noFill/>
          </a:ln>
        </p:spPr>
      </p:pic>
      <p:pic>
        <p:nvPicPr>
          <p:cNvPr id="10" name="Google Shape;10;p11"/>
          <p:cNvPicPr preferRelativeResize="0"/>
          <p:nvPr/>
        </p:nvPicPr>
        <p:blipFill rotWithShape="1">
          <a:blip r:embed="rId5">
            <a:alphaModFix/>
          </a:blip>
          <a:srcRect b="23320" l="0" r="0" t="0"/>
          <a:stretch/>
        </p:blipFill>
        <p:spPr>
          <a:xfrm>
            <a:off x="8605878" y="6096000"/>
            <a:ext cx="993734" cy="762000"/>
          </a:xfrm>
          <a:prstGeom prst="rect">
            <a:avLst/>
          </a:prstGeom>
          <a:noFill/>
          <a:ln>
            <a:noFill/>
          </a:ln>
        </p:spPr>
      </p:pic>
      <p:sp>
        <p:nvSpPr>
          <p:cNvPr id="11" name="Google Shape;11;p1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3" name="Google Shape;13;p11"/>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30200" lvl="0" marL="457200" marR="0" rtl="0" algn="l">
              <a:spcBef>
                <a:spcPts val="1000"/>
              </a:spcBef>
              <a:spcAft>
                <a:spcPts val="0"/>
              </a:spcAft>
              <a:buClr>
                <a:srgbClr val="86D1D8"/>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320040" lvl="1" marL="914400" marR="0" rtl="0" algn="l">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309880" lvl="2" marL="1371600" marR="0" rtl="0" algn="l">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299719" lvl="3" marL="1828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299720" lvl="4" marL="22860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299720" lvl="5" marL="27432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299720" lvl="6" marL="32004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299720" lvl="7" marL="36576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299720" lvl="8" marL="4114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4" name="Google Shape;14;p1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5" name="Google Shape;15;p1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6" name="Google Shape;16;p1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 id="2147483661" r:id="rId18"/>
    <p:sldLayoutId id="2147483662" r:id="rId19"/>
    <p:sldLayoutId id="2147483663" r:id="rId20"/>
    <p:sldLayoutId id="2147483664" r:id="rId21"/>
    <p:sldLayoutId id="2147483665"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21.png"/><Relationship Id="rId5"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8.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3.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
          <p:cNvSpPr txBox="1"/>
          <p:nvPr>
            <p:ph type="ctrTitle"/>
          </p:nvPr>
        </p:nvSpPr>
        <p:spPr>
          <a:xfrm>
            <a:off x="1154954" y="1447800"/>
            <a:ext cx="9510957" cy="3329581"/>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2"/>
              </a:buClr>
              <a:buSzPts val="4400"/>
              <a:buFont typeface="Century Gothic"/>
              <a:buNone/>
            </a:pPr>
            <a:r>
              <a:rPr lang="en-US" sz="4400"/>
              <a:t>Machine Learning in Applications</a:t>
            </a:r>
            <a:endParaRPr sz="4400"/>
          </a:p>
        </p:txBody>
      </p:sp>
      <p:sp>
        <p:nvSpPr>
          <p:cNvPr id="148" name="Google Shape;148;p1"/>
          <p:cNvSpPr txBox="1"/>
          <p:nvPr>
            <p:ph idx="1" type="subTitle"/>
          </p:nvPr>
        </p:nvSpPr>
        <p:spPr>
          <a:xfrm>
            <a:off x="1154950" y="4777374"/>
            <a:ext cx="9166500" cy="1083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600"/>
              <a:buNone/>
            </a:pPr>
            <a:r>
              <a:rPr lang="en-US" sz="2000"/>
              <a:t>GROUP FP01</a:t>
            </a:r>
            <a:endParaRPr/>
          </a:p>
          <a:p>
            <a:pPr indent="0" lvl="0" marL="0" rtl="0" algn="l">
              <a:spcBef>
                <a:spcPts val="1000"/>
              </a:spcBef>
              <a:spcAft>
                <a:spcPts val="0"/>
              </a:spcAft>
              <a:buSzPts val="1600"/>
              <a:buNone/>
            </a:pPr>
            <a:r>
              <a:rPr lang="en-US" sz="2000"/>
              <a:t>TIME-SERIES ANOMALY DETECTION SO TA PROJECT REPORT PRESENTATION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2f32f2f4206_1_7"/>
          <p:cNvSpPr txBox="1"/>
          <p:nvPr>
            <p:ph type="title"/>
          </p:nvPr>
        </p:nvSpPr>
        <p:spPr>
          <a:xfrm>
            <a:off x="646111" y="452718"/>
            <a:ext cx="9404700" cy="1400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4100"/>
              <a:t>TadGan-Experiment Results </a:t>
            </a:r>
            <a:endParaRPr sz="4100"/>
          </a:p>
          <a:p>
            <a:pPr indent="0" lvl="0" marL="0" rtl="0" algn="l">
              <a:spcBef>
                <a:spcPts val="0"/>
              </a:spcBef>
              <a:spcAft>
                <a:spcPts val="0"/>
              </a:spcAft>
              <a:buClr>
                <a:schemeClr val="dk1"/>
              </a:buClr>
              <a:buSzPts val="1100"/>
              <a:buFont typeface="Arial"/>
              <a:buNone/>
            </a:pPr>
            <a:r>
              <a:rPr lang="en-US" sz="4100"/>
              <a:t>Point Wise Evaluation</a:t>
            </a:r>
            <a:endParaRPr sz="4100"/>
          </a:p>
        </p:txBody>
      </p:sp>
      <p:sp>
        <p:nvSpPr>
          <p:cNvPr id="207" name="Google Shape;207;g2f32f2f4206_1_7"/>
          <p:cNvSpPr txBox="1"/>
          <p:nvPr>
            <p:ph idx="1" type="body"/>
          </p:nvPr>
        </p:nvSpPr>
        <p:spPr>
          <a:xfrm>
            <a:off x="1103312" y="2052918"/>
            <a:ext cx="8946600" cy="41955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08" name="Google Shape;208;g2f32f2f4206_1_7"/>
          <p:cNvPicPr preferRelativeResize="0"/>
          <p:nvPr/>
        </p:nvPicPr>
        <p:blipFill>
          <a:blip r:embed="rId3">
            <a:alphaModFix/>
          </a:blip>
          <a:stretch>
            <a:fillRect/>
          </a:stretch>
        </p:blipFill>
        <p:spPr>
          <a:xfrm>
            <a:off x="1154850" y="2052925"/>
            <a:ext cx="8895950" cy="4195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g2f32f2f4206_1_13"/>
          <p:cNvSpPr txBox="1"/>
          <p:nvPr>
            <p:ph type="title"/>
          </p:nvPr>
        </p:nvSpPr>
        <p:spPr>
          <a:xfrm>
            <a:off x="646111" y="452718"/>
            <a:ext cx="9404700" cy="1400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4100"/>
              <a:t>TadGan-Experiment Results </a:t>
            </a:r>
            <a:endParaRPr sz="4100"/>
          </a:p>
          <a:p>
            <a:pPr indent="0" lvl="0" marL="0" rtl="0" algn="l">
              <a:spcBef>
                <a:spcPts val="0"/>
              </a:spcBef>
              <a:spcAft>
                <a:spcPts val="0"/>
              </a:spcAft>
              <a:buClr>
                <a:schemeClr val="dk1"/>
              </a:buClr>
              <a:buSzPts val="1100"/>
              <a:buFont typeface="Arial"/>
              <a:buNone/>
            </a:pPr>
            <a:r>
              <a:rPr lang="en-US" sz="4100"/>
              <a:t>Point Wise Evaluation</a:t>
            </a:r>
            <a:endParaRPr/>
          </a:p>
        </p:txBody>
      </p:sp>
      <p:sp>
        <p:nvSpPr>
          <p:cNvPr id="214" name="Google Shape;214;g2f32f2f4206_1_13"/>
          <p:cNvSpPr txBox="1"/>
          <p:nvPr>
            <p:ph idx="1" type="body"/>
          </p:nvPr>
        </p:nvSpPr>
        <p:spPr>
          <a:xfrm>
            <a:off x="1103312" y="2052918"/>
            <a:ext cx="8946600" cy="41955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With</a:t>
            </a:r>
            <a:r>
              <a:rPr lang="en-US"/>
              <a:t> the </a:t>
            </a:r>
            <a:r>
              <a:rPr lang="en-US"/>
              <a:t>pointwise</a:t>
            </a:r>
            <a:r>
              <a:rPr lang="en-US"/>
              <a:t> evaluation, we can see that relying solely on the critic score produced by the discriminator does not provide stability in evaluation. However, by combining the critic score with the reconstruction error calculated using methods such as DTW and MSE, we achieved reasonably high performance in terms of AUROC and AUPRC.</a:t>
            </a:r>
            <a:endParaRPr/>
          </a:p>
          <a:p>
            <a:pPr indent="0" lvl="0" marL="0" rtl="0" algn="l">
              <a:spcBef>
                <a:spcPts val="1000"/>
              </a:spcBef>
              <a:spcAft>
                <a:spcPts val="0"/>
              </a:spcAft>
              <a:buNone/>
            </a:pPr>
            <a:r>
              <a:rPr lang="en-US"/>
              <a:t>So in the </a:t>
            </a:r>
            <a:r>
              <a:rPr lang="en-US"/>
              <a:t>pointwise</a:t>
            </a:r>
            <a:r>
              <a:rPr lang="en-US"/>
              <a:t> evaluation the best approaches are </a:t>
            </a:r>
            <a:r>
              <a:rPr b="1" lang="en-US"/>
              <a:t>CRITIC+MSE </a:t>
            </a:r>
            <a:r>
              <a:rPr lang="en-US"/>
              <a:t>and </a:t>
            </a:r>
            <a:r>
              <a:rPr b="1" lang="en-US"/>
              <a:t>CRITIC+DTW</a:t>
            </a:r>
            <a:endParaRPr b="1"/>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2f32f2f4206_1_18"/>
          <p:cNvSpPr txBox="1"/>
          <p:nvPr>
            <p:ph type="title"/>
          </p:nvPr>
        </p:nvSpPr>
        <p:spPr>
          <a:xfrm>
            <a:off x="646111" y="452718"/>
            <a:ext cx="9404700" cy="1400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4100"/>
              <a:t>TadGan-Experiment Results </a:t>
            </a:r>
            <a:endParaRPr sz="4100"/>
          </a:p>
          <a:p>
            <a:pPr indent="0" lvl="0" marL="0" rtl="0" algn="l">
              <a:spcBef>
                <a:spcPts val="0"/>
              </a:spcBef>
              <a:spcAft>
                <a:spcPts val="0"/>
              </a:spcAft>
              <a:buClr>
                <a:schemeClr val="dk1"/>
              </a:buClr>
              <a:buSzPts val="1100"/>
              <a:buFont typeface="Arial"/>
              <a:buNone/>
            </a:pPr>
            <a:r>
              <a:rPr lang="en-US" sz="4100"/>
              <a:t>Window Wise Evaluation</a:t>
            </a:r>
            <a:endParaRPr/>
          </a:p>
        </p:txBody>
      </p:sp>
      <p:sp>
        <p:nvSpPr>
          <p:cNvPr id="220" name="Google Shape;220;g2f32f2f4206_1_18"/>
          <p:cNvSpPr txBox="1"/>
          <p:nvPr>
            <p:ph idx="1" type="body"/>
          </p:nvPr>
        </p:nvSpPr>
        <p:spPr>
          <a:xfrm>
            <a:off x="1103312" y="2052918"/>
            <a:ext cx="8946600" cy="41955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21" name="Google Shape;221;g2f32f2f4206_1_18"/>
          <p:cNvPicPr preferRelativeResize="0"/>
          <p:nvPr/>
        </p:nvPicPr>
        <p:blipFill>
          <a:blip r:embed="rId3">
            <a:alphaModFix/>
          </a:blip>
          <a:stretch>
            <a:fillRect/>
          </a:stretch>
        </p:blipFill>
        <p:spPr>
          <a:xfrm>
            <a:off x="1103300" y="2052925"/>
            <a:ext cx="8946600" cy="4195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2f32f2f4206_1_24"/>
          <p:cNvSpPr txBox="1"/>
          <p:nvPr>
            <p:ph type="title"/>
          </p:nvPr>
        </p:nvSpPr>
        <p:spPr>
          <a:xfrm>
            <a:off x="646111" y="452718"/>
            <a:ext cx="9404700" cy="1400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4100"/>
              <a:t>TadGan-Experiment Results </a:t>
            </a:r>
            <a:endParaRPr sz="4100"/>
          </a:p>
          <a:p>
            <a:pPr indent="0" lvl="0" marL="0" rtl="0" algn="l">
              <a:spcBef>
                <a:spcPts val="0"/>
              </a:spcBef>
              <a:spcAft>
                <a:spcPts val="0"/>
              </a:spcAft>
              <a:buClr>
                <a:schemeClr val="dk1"/>
              </a:buClr>
              <a:buSzPts val="1100"/>
              <a:buFont typeface="Arial"/>
              <a:buNone/>
            </a:pPr>
            <a:r>
              <a:rPr lang="en-US" sz="4100"/>
              <a:t>Window Wise Evaluation</a:t>
            </a:r>
            <a:endParaRPr/>
          </a:p>
        </p:txBody>
      </p:sp>
      <p:sp>
        <p:nvSpPr>
          <p:cNvPr id="227" name="Google Shape;227;g2f32f2f4206_1_24"/>
          <p:cNvSpPr txBox="1"/>
          <p:nvPr>
            <p:ph idx="1" type="body"/>
          </p:nvPr>
        </p:nvSpPr>
        <p:spPr>
          <a:xfrm>
            <a:off x="1103312" y="2052918"/>
            <a:ext cx="8946600" cy="41955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W</a:t>
            </a:r>
            <a:r>
              <a:rPr lang="en-US"/>
              <a:t>ith window-wise approach, we observe that, on average, the MAX F1 and AUPRC scores are higher compared to the point-wise approach. Furthermore, in the window-wise approach, there is no added benefit in using the critic score. In fact, we achieved better performance by using only the reconstruction error calculated by MSE and DTW methods, without adding the critic score.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MSCRED</a:t>
            </a:r>
            <a:endParaRPr/>
          </a:p>
        </p:txBody>
      </p:sp>
      <p:sp>
        <p:nvSpPr>
          <p:cNvPr id="233" name="Google Shape;233;p6"/>
          <p:cNvSpPr txBox="1"/>
          <p:nvPr>
            <p:ph idx="1" type="body"/>
          </p:nvPr>
        </p:nvSpPr>
        <p:spPr>
          <a:xfrm>
            <a:off x="645125" y="1328550"/>
            <a:ext cx="10598400" cy="49200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200"/>
              </a:spcBef>
              <a:spcAft>
                <a:spcPts val="0"/>
              </a:spcAft>
              <a:buNone/>
            </a:pPr>
            <a:r>
              <a:t/>
            </a:r>
            <a:endParaRPr sz="1100">
              <a:solidFill>
                <a:schemeClr val="dk1"/>
              </a:solidFill>
              <a:latin typeface="Arial"/>
              <a:ea typeface="Arial"/>
              <a:cs typeface="Arial"/>
              <a:sym typeface="Arial"/>
            </a:endParaRPr>
          </a:p>
          <a:p>
            <a:pPr indent="-241300" lvl="0" marL="342900" rtl="0" algn="l">
              <a:spcBef>
                <a:spcPts val="1200"/>
              </a:spcBef>
              <a:spcAft>
                <a:spcPts val="0"/>
              </a:spcAft>
              <a:buSzPts val="1600"/>
              <a:buNone/>
            </a:pPr>
            <a:r>
              <a:rPr lang="en-US"/>
              <a:t>MSCRED (Multi-Scale Convolutional Recurrent Encoder-Decoder) is a model</a:t>
            </a:r>
            <a:endParaRPr/>
          </a:p>
          <a:p>
            <a:pPr indent="-241300" lvl="0" marL="342900" rtl="0" algn="l">
              <a:spcBef>
                <a:spcPts val="1000"/>
              </a:spcBef>
              <a:spcAft>
                <a:spcPts val="0"/>
              </a:spcAft>
              <a:buSzPts val="1600"/>
              <a:buNone/>
            </a:pPr>
            <a:r>
              <a:rPr lang="en-US"/>
              <a:t>developed for time-series anomaly detection. It was introduced in 2020 by :</a:t>
            </a:r>
            <a:endParaRPr/>
          </a:p>
          <a:p>
            <a:pPr indent="-241300" lvl="0" marL="342900" rtl="0" algn="l">
              <a:spcBef>
                <a:spcPts val="1000"/>
              </a:spcBef>
              <a:spcAft>
                <a:spcPts val="0"/>
              </a:spcAft>
              <a:buSzPts val="1600"/>
              <a:buNone/>
            </a:pPr>
            <a:r>
              <a:rPr lang="en-US"/>
              <a:t>Hao Xie, Wenqi Shao, Jianxin Li, Yongdong Zhang, and Qi Song. </a:t>
            </a:r>
            <a:endParaRPr/>
          </a:p>
          <a:p>
            <a:pPr indent="-241300" lvl="0" marL="342900" rtl="0" algn="l">
              <a:spcBef>
                <a:spcPts val="1000"/>
              </a:spcBef>
              <a:spcAft>
                <a:spcPts val="0"/>
              </a:spcAft>
              <a:buSzPts val="1600"/>
              <a:buNone/>
            </a:pPr>
            <a:r>
              <a:t/>
            </a:r>
            <a:endParaRPr/>
          </a:p>
          <a:p>
            <a:pPr indent="-241300" lvl="0" marL="342900" rtl="0" algn="l">
              <a:spcBef>
                <a:spcPts val="1000"/>
              </a:spcBef>
              <a:spcAft>
                <a:spcPts val="0"/>
              </a:spcAft>
              <a:buSzPts val="1600"/>
              <a:buNone/>
            </a:pPr>
            <a:r>
              <a:rPr lang="en-US"/>
              <a:t>Why MSCRED? :</a:t>
            </a:r>
            <a:endParaRPr/>
          </a:p>
          <a:p>
            <a:pPr indent="-241300" lvl="0" marL="342900" rtl="0" algn="l">
              <a:spcBef>
                <a:spcPts val="1000"/>
              </a:spcBef>
              <a:spcAft>
                <a:spcPts val="0"/>
              </a:spcAft>
              <a:buSzPts val="1600"/>
              <a:buNone/>
            </a:pPr>
            <a:r>
              <a:rPr lang="en-US"/>
              <a:t>-	</a:t>
            </a:r>
            <a:r>
              <a:rPr lang="en-US"/>
              <a:t>Highly</a:t>
            </a:r>
            <a:r>
              <a:rPr lang="en-US"/>
              <a:t> performing on benchmarks</a:t>
            </a:r>
            <a:endParaRPr/>
          </a:p>
          <a:p>
            <a:pPr indent="-241300" lvl="0" marL="342900" rtl="0" algn="l">
              <a:spcBef>
                <a:spcPts val="1000"/>
              </a:spcBef>
              <a:spcAft>
                <a:spcPts val="0"/>
              </a:spcAft>
              <a:buSzPts val="1600"/>
              <a:buNone/>
            </a:pPr>
            <a:r>
              <a:rPr lang="en-US"/>
              <a:t>-  Combines CNN and RNN</a:t>
            </a:r>
            <a:endParaRPr/>
          </a:p>
          <a:p>
            <a:pPr indent="-241300" lvl="0" marL="342900" rtl="0" algn="l">
              <a:spcBef>
                <a:spcPts val="1000"/>
              </a:spcBef>
              <a:spcAft>
                <a:spcPts val="0"/>
              </a:spcAft>
              <a:buSzPts val="1600"/>
              <a:buNone/>
            </a:pPr>
            <a:r>
              <a:rPr lang="en-US"/>
              <a:t>- Robust to Noise</a:t>
            </a:r>
            <a:endParaRPr/>
          </a:p>
          <a:p>
            <a:pPr indent="-241300" lvl="0" marL="342900" rtl="0" algn="l">
              <a:spcBef>
                <a:spcPts val="1000"/>
              </a:spcBef>
              <a:spcAft>
                <a:spcPts val="0"/>
              </a:spcAft>
              <a:buSzPts val="1600"/>
              <a:buNone/>
            </a:pPr>
            <a:r>
              <a:rPr lang="en-US"/>
              <a:t>- Cited and </a:t>
            </a:r>
            <a:r>
              <a:rPr lang="en-US"/>
              <a:t>deployed</a:t>
            </a:r>
            <a:r>
              <a:rPr lang="en-US"/>
              <a:t> in several application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g2f518b7dc2d_2_1"/>
          <p:cNvSpPr txBox="1"/>
          <p:nvPr>
            <p:ph type="title"/>
          </p:nvPr>
        </p:nvSpPr>
        <p:spPr>
          <a:xfrm>
            <a:off x="645211" y="452718"/>
            <a:ext cx="9404700" cy="1400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Preprocessing</a:t>
            </a:r>
            <a:r>
              <a:rPr lang="en-US"/>
              <a:t> </a:t>
            </a:r>
            <a:endParaRPr/>
          </a:p>
        </p:txBody>
      </p:sp>
      <p:sp>
        <p:nvSpPr>
          <p:cNvPr id="239" name="Google Shape;239;g2f518b7dc2d_2_1"/>
          <p:cNvSpPr txBox="1"/>
          <p:nvPr>
            <p:ph idx="1" type="body"/>
          </p:nvPr>
        </p:nvSpPr>
        <p:spPr>
          <a:xfrm>
            <a:off x="645200" y="1559200"/>
            <a:ext cx="10629000" cy="4689300"/>
          </a:xfrm>
          <a:prstGeom prst="rect">
            <a:avLst/>
          </a:prstGeom>
        </p:spPr>
        <p:txBody>
          <a:bodyPr anchorCtr="0" anchor="t" bIns="45700" lIns="91425" spcFirstLastPara="1" rIns="91425" wrap="square" tIns="45700">
            <a:normAutofit/>
          </a:bodyPr>
          <a:lstStyle/>
          <a:p>
            <a:pPr indent="-320040" lvl="0" marL="457200" rtl="0" algn="l">
              <a:spcBef>
                <a:spcPts val="1000"/>
              </a:spcBef>
              <a:spcAft>
                <a:spcPts val="0"/>
              </a:spcAft>
              <a:buSzPts val="1440"/>
              <a:buChar char="-"/>
            </a:pPr>
            <a:r>
              <a:rPr lang="en-US"/>
              <a:t>Model needs the feature space to be scaled in the range [0, 1], this a common </a:t>
            </a:r>
            <a:r>
              <a:rPr lang="en-US"/>
              <a:t>optimization</a:t>
            </a:r>
            <a:r>
              <a:rPr lang="en-US"/>
              <a:t> for neural networks, favorishing a stable gradient and </a:t>
            </a:r>
            <a:r>
              <a:rPr lang="en-US"/>
              <a:t>better</a:t>
            </a:r>
            <a:r>
              <a:rPr lang="en-US"/>
              <a:t> convergence.</a:t>
            </a:r>
            <a:endParaRPr/>
          </a:p>
          <a:p>
            <a:pPr indent="0" lvl="0" marL="0" rtl="0" algn="l">
              <a:spcBef>
                <a:spcPts val="1000"/>
              </a:spcBef>
              <a:spcAft>
                <a:spcPts val="0"/>
              </a:spcAft>
              <a:buNone/>
            </a:pPr>
            <a:r>
              <a:t/>
            </a:r>
            <a:endParaRPr/>
          </a:p>
          <a:p>
            <a:pPr indent="-320040" lvl="0" marL="457200" rtl="0" algn="l">
              <a:spcBef>
                <a:spcPts val="1000"/>
              </a:spcBef>
              <a:spcAft>
                <a:spcPts val="0"/>
              </a:spcAft>
              <a:buSzPts val="1440"/>
              <a:buChar char="-"/>
            </a:pPr>
            <a:r>
              <a:rPr lang="en-US"/>
              <a:t>Also </a:t>
            </a:r>
            <a:r>
              <a:rPr lang="en-US"/>
              <a:t>applying</a:t>
            </a:r>
            <a:r>
              <a:rPr lang="en-US"/>
              <a:t>  PCA can be useful to this specific dataset, 0.95 of the variance is </a:t>
            </a:r>
            <a:br>
              <a:rPr lang="en-US"/>
            </a:br>
            <a:r>
              <a:rPr lang="en-US"/>
              <a:t>described by 27 features </a:t>
            </a:r>
            <a:r>
              <a:rPr lang="en-US"/>
              <a:t>instead</a:t>
            </a:r>
            <a:r>
              <a:rPr lang="en-US"/>
              <a:t> of 49.</a:t>
            </a:r>
            <a:endParaRPr/>
          </a:p>
        </p:txBody>
      </p:sp>
      <p:pic>
        <p:nvPicPr>
          <p:cNvPr id="240" name="Google Shape;240;g2f518b7dc2d_2_1"/>
          <p:cNvPicPr preferRelativeResize="0"/>
          <p:nvPr/>
        </p:nvPicPr>
        <p:blipFill>
          <a:blip r:embed="rId3">
            <a:alphaModFix/>
          </a:blip>
          <a:stretch>
            <a:fillRect/>
          </a:stretch>
        </p:blipFill>
        <p:spPr>
          <a:xfrm>
            <a:off x="1093563" y="4297425"/>
            <a:ext cx="8894825" cy="1136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2f518b7dc2d_2_7"/>
          <p:cNvSpPr txBox="1"/>
          <p:nvPr>
            <p:ph type="title"/>
          </p:nvPr>
        </p:nvSpPr>
        <p:spPr>
          <a:xfrm>
            <a:off x="646111" y="452718"/>
            <a:ext cx="9404700" cy="1400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Signature Matrices </a:t>
            </a:r>
            <a:endParaRPr/>
          </a:p>
        </p:txBody>
      </p:sp>
      <p:sp>
        <p:nvSpPr>
          <p:cNvPr id="246" name="Google Shape;246;g2f518b7dc2d_2_7"/>
          <p:cNvSpPr txBox="1"/>
          <p:nvPr>
            <p:ph idx="1" type="body"/>
          </p:nvPr>
        </p:nvSpPr>
        <p:spPr>
          <a:xfrm>
            <a:off x="710400" y="1651450"/>
            <a:ext cx="10856100" cy="50127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Model’s input are not sensor values, but rather a pair wise inner </a:t>
            </a:r>
            <a:r>
              <a:rPr lang="en-US"/>
              <a:t>product</a:t>
            </a:r>
            <a:r>
              <a:rPr lang="en-US"/>
              <a:t>  of the sensor values  in a given temporal window, called </a:t>
            </a:r>
            <a:r>
              <a:rPr lang="en-US"/>
              <a:t>signature</a:t>
            </a:r>
            <a:r>
              <a:rPr lang="en-US"/>
              <a:t> matrix,</a:t>
            </a:r>
            <a:br>
              <a:rPr lang="en-US"/>
            </a:br>
            <a:r>
              <a:rPr lang="en-US"/>
              <a:t>so  each value of the matrix is computed:</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The correlation between pair of time series is the key </a:t>
            </a:r>
            <a:r>
              <a:rPr lang="en-US"/>
              <a:t>element to identify weather our system status is normal or an anomaly</a:t>
            </a:r>
            <a:br>
              <a:rPr lang="en-US"/>
            </a:br>
            <a:r>
              <a:rPr lang="en-US"/>
              <a:t>The use of this matrices as input also increases robustness to noise</a:t>
            </a:r>
            <a:endParaRPr/>
          </a:p>
          <a:p>
            <a:pPr indent="0" lvl="0" marL="0" rtl="0" algn="l">
              <a:spcBef>
                <a:spcPts val="1000"/>
              </a:spcBef>
              <a:spcAft>
                <a:spcPts val="0"/>
              </a:spcAft>
              <a:buNone/>
            </a:pPr>
            <a:r>
              <a:rPr lang="en-US"/>
              <a:t>	</a:t>
            </a:r>
            <a:endParaRPr/>
          </a:p>
        </p:txBody>
      </p:sp>
      <p:pic>
        <p:nvPicPr>
          <p:cNvPr id="247" name="Google Shape;247;g2f518b7dc2d_2_7"/>
          <p:cNvPicPr preferRelativeResize="0"/>
          <p:nvPr/>
        </p:nvPicPr>
        <p:blipFill>
          <a:blip r:embed="rId3">
            <a:alphaModFix/>
          </a:blip>
          <a:stretch>
            <a:fillRect/>
          </a:stretch>
        </p:blipFill>
        <p:spPr>
          <a:xfrm>
            <a:off x="3456150" y="3101600"/>
            <a:ext cx="3848100" cy="1143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2f518b7dc2d_2_14"/>
          <p:cNvSpPr txBox="1"/>
          <p:nvPr>
            <p:ph type="title"/>
          </p:nvPr>
        </p:nvSpPr>
        <p:spPr>
          <a:xfrm>
            <a:off x="646111" y="452718"/>
            <a:ext cx="9404700" cy="1400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Architecture </a:t>
            </a:r>
            <a:endParaRPr/>
          </a:p>
        </p:txBody>
      </p:sp>
      <p:sp>
        <p:nvSpPr>
          <p:cNvPr id="253" name="Google Shape;253;g2f518b7dc2d_2_14"/>
          <p:cNvSpPr txBox="1"/>
          <p:nvPr>
            <p:ph idx="1" type="body"/>
          </p:nvPr>
        </p:nvSpPr>
        <p:spPr>
          <a:xfrm>
            <a:off x="710400" y="1390050"/>
            <a:ext cx="10317900" cy="4858500"/>
          </a:xfrm>
          <a:prstGeom prst="rect">
            <a:avLst/>
          </a:prstGeom>
        </p:spPr>
        <p:txBody>
          <a:bodyPr anchorCtr="0" anchor="t" bIns="45700" lIns="91425" spcFirstLastPara="1" rIns="91425" wrap="square" tIns="45700">
            <a:normAutofit/>
          </a:bodyPr>
          <a:lstStyle/>
          <a:p>
            <a:pPr indent="-320040" lvl="0" marL="457200" rtl="0" algn="l">
              <a:spcBef>
                <a:spcPts val="1000"/>
              </a:spcBef>
              <a:spcAft>
                <a:spcPts val="0"/>
              </a:spcAft>
              <a:buSzPts val="1440"/>
              <a:buChar char="-"/>
            </a:pPr>
            <a:r>
              <a:rPr b="1" lang="en-US"/>
              <a:t>Convolutional Encoder:</a:t>
            </a:r>
            <a:endParaRPr b="1"/>
          </a:p>
          <a:p>
            <a:pPr indent="0" lvl="0" marL="914400" rtl="0" algn="l">
              <a:spcBef>
                <a:spcPts val="1000"/>
              </a:spcBef>
              <a:spcAft>
                <a:spcPts val="0"/>
              </a:spcAft>
              <a:buNone/>
            </a:pPr>
            <a:r>
              <a:rPr lang="en-US"/>
              <a:t>Takes as input </a:t>
            </a:r>
            <a:r>
              <a:rPr lang="en-US"/>
              <a:t>multiple</a:t>
            </a:r>
            <a:r>
              <a:rPr lang="en-US"/>
              <a:t> </a:t>
            </a:r>
            <a:r>
              <a:rPr lang="en-US"/>
              <a:t>scales of the signature matrix and captures</a:t>
            </a:r>
            <a:br>
              <a:rPr lang="en-US"/>
            </a:br>
            <a:r>
              <a:rPr lang="en-US"/>
              <a:t>spatial patterns of these.</a:t>
            </a:r>
            <a:endParaRPr/>
          </a:p>
          <a:p>
            <a:pPr indent="-320040" lvl="0" marL="457200" rtl="0" algn="l">
              <a:spcBef>
                <a:spcPts val="1000"/>
              </a:spcBef>
              <a:spcAft>
                <a:spcPts val="0"/>
              </a:spcAft>
              <a:buSzPts val="1440"/>
              <a:buChar char="-"/>
            </a:pPr>
            <a:r>
              <a:rPr b="1" lang="en-US"/>
              <a:t>Attention based ConvLSTM: </a:t>
            </a:r>
            <a:endParaRPr b="1"/>
          </a:p>
          <a:p>
            <a:pPr indent="0" lvl="0" marL="0" rtl="0" algn="l">
              <a:spcBef>
                <a:spcPts val="1000"/>
              </a:spcBef>
              <a:spcAft>
                <a:spcPts val="0"/>
              </a:spcAft>
              <a:buNone/>
            </a:pPr>
            <a:r>
              <a:rPr lang="en-US"/>
              <a:t>		</a:t>
            </a:r>
            <a:r>
              <a:rPr lang="en-US"/>
              <a:t>Takes as input the the encoder output and jointly models the spatial </a:t>
            </a:r>
            <a:br>
              <a:rPr lang="en-US"/>
            </a:br>
            <a:r>
              <a:rPr lang="en-US"/>
              <a:t>		patterns of signature matrices with temporal information at each</a:t>
            </a:r>
            <a:br>
              <a:rPr lang="en-US"/>
            </a:br>
            <a:r>
              <a:rPr lang="en-US"/>
              <a:t>		convolutional layer.</a:t>
            </a:r>
            <a:br>
              <a:rPr lang="en-US"/>
            </a:br>
            <a:r>
              <a:rPr lang="en-US"/>
              <a:t>		The attention mechanism is needed to avoid possible ConvLSTM </a:t>
            </a:r>
            <a:br>
              <a:rPr lang="en-US"/>
            </a:br>
            <a:r>
              <a:rPr lang="en-US"/>
              <a:t>		performance deterioration</a:t>
            </a:r>
            <a:endParaRPr/>
          </a:p>
          <a:p>
            <a:pPr indent="-320040" lvl="0" marL="457200" rtl="0" algn="l">
              <a:spcBef>
                <a:spcPts val="1000"/>
              </a:spcBef>
              <a:spcAft>
                <a:spcPts val="0"/>
              </a:spcAft>
              <a:buSzPts val="1440"/>
              <a:buChar char="-"/>
            </a:pPr>
            <a:r>
              <a:rPr b="1" lang="en-US"/>
              <a:t>Convolutional Decoder :</a:t>
            </a:r>
            <a:endParaRPr b="1"/>
          </a:p>
          <a:p>
            <a:pPr indent="0" lvl="0" marL="457200" rtl="0" algn="l">
              <a:spcBef>
                <a:spcPts val="1000"/>
              </a:spcBef>
              <a:spcAft>
                <a:spcPts val="0"/>
              </a:spcAft>
              <a:buNone/>
            </a:pPr>
            <a:r>
              <a:rPr lang="en-US"/>
              <a:t>	Concatenate feature maps from previous layers with the current and tries </a:t>
            </a:r>
            <a:br>
              <a:rPr lang="en-US"/>
            </a:br>
            <a:r>
              <a:rPr lang="en-US"/>
              <a:t>	to reconstruct signature matrices.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g2f518b7dc2d_2_19"/>
          <p:cNvPicPr preferRelativeResize="0"/>
          <p:nvPr/>
        </p:nvPicPr>
        <p:blipFill>
          <a:blip r:embed="rId3">
            <a:alphaModFix/>
          </a:blip>
          <a:stretch>
            <a:fillRect/>
          </a:stretch>
        </p:blipFill>
        <p:spPr>
          <a:xfrm>
            <a:off x="982750" y="429150"/>
            <a:ext cx="9941176" cy="5712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2f518b7dc2d_2_27"/>
          <p:cNvSpPr txBox="1"/>
          <p:nvPr>
            <p:ph type="title"/>
          </p:nvPr>
        </p:nvSpPr>
        <p:spPr>
          <a:xfrm>
            <a:off x="646111" y="452718"/>
            <a:ext cx="9404700" cy="1400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Scoring </a:t>
            </a:r>
            <a:endParaRPr/>
          </a:p>
        </p:txBody>
      </p:sp>
      <p:sp>
        <p:nvSpPr>
          <p:cNvPr id="264" name="Google Shape;264;g2f518b7dc2d_2_27"/>
          <p:cNvSpPr txBox="1"/>
          <p:nvPr>
            <p:ph idx="1" type="body"/>
          </p:nvPr>
        </p:nvSpPr>
        <p:spPr>
          <a:xfrm>
            <a:off x="771900" y="1543825"/>
            <a:ext cx="10856100" cy="47046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a:p>
            <a:pPr indent="0" lvl="0" marL="0" rtl="0" algn="l">
              <a:spcBef>
                <a:spcPts val="1000"/>
              </a:spcBef>
              <a:spcAft>
                <a:spcPts val="0"/>
              </a:spcAft>
              <a:buNone/>
            </a:pPr>
            <a:r>
              <a:rPr lang="en-US"/>
              <a:t>Starting from the generated signature matrices, we can compare those with the </a:t>
            </a:r>
            <a:r>
              <a:rPr lang="en-US"/>
              <a:t>reconstructed</a:t>
            </a:r>
            <a:r>
              <a:rPr lang="en-US"/>
              <a:t> ones that the model </a:t>
            </a:r>
            <a:r>
              <a:rPr lang="en-US"/>
              <a:t>outputs, obtaining the squared error of our reconstruction, now several approaches can be used to get a score:</a:t>
            </a:r>
            <a:endParaRPr/>
          </a:p>
          <a:p>
            <a:pPr indent="-320040" lvl="0" marL="457200" rtl="0" algn="l">
              <a:spcBef>
                <a:spcPts val="1000"/>
              </a:spcBef>
              <a:spcAft>
                <a:spcPts val="0"/>
              </a:spcAft>
              <a:buSzPts val="1440"/>
              <a:buChar char="-"/>
            </a:pPr>
            <a:r>
              <a:rPr lang="en-US"/>
              <a:t>the maximum value of the error matrix </a:t>
            </a:r>
            <a:endParaRPr/>
          </a:p>
          <a:p>
            <a:pPr indent="-320040" lvl="0" marL="457200" rtl="0" algn="l">
              <a:spcBef>
                <a:spcPts val="0"/>
              </a:spcBef>
              <a:spcAft>
                <a:spcPts val="0"/>
              </a:spcAft>
              <a:buSzPts val="1440"/>
              <a:buChar char="-"/>
            </a:pPr>
            <a:r>
              <a:rPr lang="en-US"/>
              <a:t>the mean value of the error matrix:</a:t>
            </a:r>
            <a:endParaRPr/>
          </a:p>
          <a:p>
            <a:pPr indent="-320040" lvl="0" marL="457200" rtl="0" algn="l">
              <a:spcBef>
                <a:spcPts val="0"/>
              </a:spcBef>
              <a:spcAft>
                <a:spcPts val="0"/>
              </a:spcAft>
              <a:buSzPts val="1440"/>
              <a:buChar char="-"/>
            </a:pPr>
            <a:r>
              <a:rPr lang="en-US"/>
              <a:t>the number of elements of the error matrix above a given threshold</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In this application we use the maximum error, beside being the most conservative approach it’s also the better working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Project introduction</a:t>
            </a:r>
            <a:endParaRPr/>
          </a:p>
        </p:txBody>
      </p:sp>
      <p:sp>
        <p:nvSpPr>
          <p:cNvPr id="154" name="Google Shape;154;p2"/>
          <p:cNvSpPr txBox="1"/>
          <p:nvPr>
            <p:ph idx="1" type="body"/>
          </p:nvPr>
        </p:nvSpPr>
        <p:spPr>
          <a:xfrm>
            <a:off x="646100" y="3115600"/>
            <a:ext cx="5068500" cy="1400400"/>
          </a:xfrm>
          <a:prstGeom prst="rect">
            <a:avLst/>
          </a:prstGeom>
          <a:noFill/>
          <a:ln>
            <a:noFill/>
          </a:ln>
        </p:spPr>
        <p:txBody>
          <a:bodyPr anchorCtr="0" anchor="t" bIns="45700" lIns="91425" spcFirstLastPara="1" rIns="91425" wrap="square" tIns="45700">
            <a:normAutofit/>
          </a:bodyPr>
          <a:lstStyle/>
          <a:p>
            <a:pPr indent="-241300" lvl="0" marL="342900" rtl="0" algn="l">
              <a:spcBef>
                <a:spcPts val="0"/>
              </a:spcBef>
              <a:spcAft>
                <a:spcPts val="0"/>
              </a:spcAft>
              <a:buSzPts val="1600"/>
              <a:buNone/>
            </a:pPr>
            <a:r>
              <a:rPr lang="en-US"/>
              <a:t>A project to evaluate current Time-series Anomaly Detection models on an industrial robot sensors dataset</a:t>
            </a:r>
            <a:endParaRPr/>
          </a:p>
        </p:txBody>
      </p:sp>
      <p:pic>
        <p:nvPicPr>
          <p:cNvPr id="155" name="Google Shape;155;p2"/>
          <p:cNvPicPr preferRelativeResize="0"/>
          <p:nvPr/>
        </p:nvPicPr>
        <p:blipFill>
          <a:blip r:embed="rId3">
            <a:alphaModFix/>
          </a:blip>
          <a:stretch>
            <a:fillRect/>
          </a:stretch>
        </p:blipFill>
        <p:spPr>
          <a:xfrm>
            <a:off x="6171925" y="2052925"/>
            <a:ext cx="5264000" cy="35257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g2f518b7dc2d_2_32"/>
          <p:cNvSpPr txBox="1"/>
          <p:nvPr>
            <p:ph type="title"/>
          </p:nvPr>
        </p:nvSpPr>
        <p:spPr>
          <a:xfrm>
            <a:off x="676861" y="452718"/>
            <a:ext cx="9404700" cy="1400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Strengths</a:t>
            </a:r>
            <a:r>
              <a:rPr lang="en-US"/>
              <a:t> and Weaknesses</a:t>
            </a:r>
            <a:endParaRPr/>
          </a:p>
        </p:txBody>
      </p:sp>
      <p:sp>
        <p:nvSpPr>
          <p:cNvPr id="270" name="Google Shape;270;g2f518b7dc2d_2_32"/>
          <p:cNvSpPr txBox="1"/>
          <p:nvPr>
            <p:ph idx="1" type="body"/>
          </p:nvPr>
        </p:nvSpPr>
        <p:spPr>
          <a:xfrm>
            <a:off x="1057150" y="1559275"/>
            <a:ext cx="4419900" cy="46431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sz="1900"/>
          </a:p>
          <a:p>
            <a:pPr indent="-320040" lvl="0" marL="457200" rtl="0" algn="l">
              <a:spcBef>
                <a:spcPts val="1000"/>
              </a:spcBef>
              <a:spcAft>
                <a:spcPts val="0"/>
              </a:spcAft>
              <a:buSzPts val="1440"/>
              <a:buChar char="-"/>
            </a:pPr>
            <a:r>
              <a:rPr lang="en-US"/>
              <a:t>Highly effective</a:t>
            </a:r>
            <a:br>
              <a:rPr lang="en-US"/>
            </a:br>
            <a:endParaRPr/>
          </a:p>
          <a:p>
            <a:pPr indent="-320040" lvl="0" marL="457200" rtl="0" algn="l">
              <a:spcBef>
                <a:spcPts val="0"/>
              </a:spcBef>
              <a:spcAft>
                <a:spcPts val="0"/>
              </a:spcAft>
              <a:buSzPts val="1440"/>
              <a:buChar char="-"/>
            </a:pPr>
            <a:r>
              <a:rPr lang="en-US"/>
              <a:t>Identifies origin of the anomaly </a:t>
            </a:r>
            <a:br>
              <a:rPr lang="en-US"/>
            </a:br>
            <a:endParaRPr/>
          </a:p>
          <a:p>
            <a:pPr indent="-320040" lvl="0" marL="457200" rtl="0" algn="l">
              <a:spcBef>
                <a:spcPts val="0"/>
              </a:spcBef>
              <a:spcAft>
                <a:spcPts val="0"/>
              </a:spcAft>
              <a:buSzPts val="1440"/>
              <a:buChar char="-"/>
            </a:pPr>
            <a:r>
              <a:rPr lang="en-US"/>
              <a:t>Gives a measure of the severity of the anomaly </a:t>
            </a:r>
            <a:br>
              <a:rPr lang="en-US"/>
            </a:br>
            <a:endParaRPr/>
          </a:p>
          <a:p>
            <a:pPr indent="-320040" lvl="0" marL="457200" rtl="0" algn="l">
              <a:spcBef>
                <a:spcPts val="0"/>
              </a:spcBef>
              <a:spcAft>
                <a:spcPts val="0"/>
              </a:spcAft>
              <a:buSzPts val="1440"/>
              <a:buChar char="-"/>
            </a:pPr>
            <a:r>
              <a:rPr lang="en-US"/>
              <a:t>robust to noise </a:t>
            </a:r>
            <a:br>
              <a:rPr lang="en-US"/>
            </a:br>
            <a:endParaRPr/>
          </a:p>
          <a:p>
            <a:pPr indent="-320040" lvl="0" marL="457200" rtl="0" algn="l">
              <a:spcBef>
                <a:spcPts val="0"/>
              </a:spcBef>
              <a:spcAft>
                <a:spcPts val="0"/>
              </a:spcAft>
              <a:buSzPts val="1440"/>
              <a:buChar char="-"/>
            </a:pPr>
            <a:r>
              <a:rPr lang="en-US"/>
              <a:t>deployable in many sectors and across varied dataset</a:t>
            </a:r>
            <a:r>
              <a:rPr lang="en-US" sz="1900"/>
              <a:t>s</a:t>
            </a:r>
            <a:endParaRPr sz="1900"/>
          </a:p>
        </p:txBody>
      </p:sp>
      <p:sp>
        <p:nvSpPr>
          <p:cNvPr id="271" name="Google Shape;271;g2f518b7dc2d_2_32"/>
          <p:cNvSpPr txBox="1"/>
          <p:nvPr>
            <p:ph idx="1" type="body"/>
          </p:nvPr>
        </p:nvSpPr>
        <p:spPr>
          <a:xfrm>
            <a:off x="6406350" y="1559275"/>
            <a:ext cx="3936600" cy="45510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a:p>
            <a:pPr indent="-320040" lvl="0" marL="457200" rtl="0" algn="l">
              <a:spcBef>
                <a:spcPts val="1000"/>
              </a:spcBef>
              <a:spcAft>
                <a:spcPts val="0"/>
              </a:spcAft>
              <a:buSzPts val="1440"/>
              <a:buChar char="-"/>
            </a:pPr>
            <a:r>
              <a:rPr lang="en-US"/>
              <a:t>limited interpretability </a:t>
            </a:r>
            <a:br>
              <a:rPr lang="en-US"/>
            </a:br>
            <a:endParaRPr/>
          </a:p>
          <a:p>
            <a:pPr indent="-326390" lvl="0" marL="457200" rtl="0" algn="l">
              <a:spcBef>
                <a:spcPts val="0"/>
              </a:spcBef>
              <a:spcAft>
                <a:spcPts val="0"/>
              </a:spcAft>
              <a:buSzPts val="1540"/>
              <a:buChar char="-"/>
            </a:pPr>
            <a:r>
              <a:rPr lang="en-US" sz="2100"/>
              <a:t>high computational complexity</a:t>
            </a:r>
            <a:br>
              <a:rPr lang="en-US" sz="2100"/>
            </a:br>
            <a:endParaRPr sz="2100"/>
          </a:p>
          <a:p>
            <a:pPr indent="-326390" lvl="0" marL="457200" rtl="0" algn="l">
              <a:spcBef>
                <a:spcPts val="0"/>
              </a:spcBef>
              <a:spcAft>
                <a:spcPts val="0"/>
              </a:spcAft>
              <a:buSzPts val="1540"/>
              <a:buChar char="-"/>
            </a:pPr>
            <a:r>
              <a:rPr lang="en-US" sz="2100"/>
              <a:t>high memory usage</a:t>
            </a:r>
            <a:br>
              <a:rPr lang="en-US" sz="2100"/>
            </a:br>
            <a:endParaRPr sz="2100"/>
          </a:p>
          <a:p>
            <a:pPr indent="-326390" lvl="0" marL="457200" rtl="0" algn="l">
              <a:spcBef>
                <a:spcPts val="0"/>
              </a:spcBef>
              <a:spcAft>
                <a:spcPts val="0"/>
              </a:spcAft>
              <a:buSzPts val="1540"/>
              <a:buChar char="-"/>
            </a:pPr>
            <a:r>
              <a:rPr lang="en-US" sz="2100"/>
              <a:t>sensitivity to hyperparameters </a:t>
            </a:r>
            <a:endParaRPr sz="2100"/>
          </a:p>
        </p:txBody>
      </p:sp>
      <p:cxnSp>
        <p:nvCxnSpPr>
          <p:cNvPr id="272" name="Google Shape;272;g2f518b7dc2d_2_32"/>
          <p:cNvCxnSpPr/>
          <p:nvPr/>
        </p:nvCxnSpPr>
        <p:spPr>
          <a:xfrm>
            <a:off x="6015350" y="1513075"/>
            <a:ext cx="0" cy="4290000"/>
          </a:xfrm>
          <a:prstGeom prst="straightConnector1">
            <a:avLst/>
          </a:prstGeom>
          <a:noFill/>
          <a:ln cap="flat" cmpd="sng" w="76200">
            <a:solidFill>
              <a:schemeClr val="lt1"/>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2f518b7dc2d_2_39"/>
          <p:cNvSpPr txBox="1"/>
          <p:nvPr>
            <p:ph type="title"/>
          </p:nvPr>
        </p:nvSpPr>
        <p:spPr>
          <a:xfrm>
            <a:off x="646111" y="452718"/>
            <a:ext cx="9404700" cy="1400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Results </a:t>
            </a:r>
            <a:endParaRPr/>
          </a:p>
        </p:txBody>
      </p:sp>
      <p:sp>
        <p:nvSpPr>
          <p:cNvPr id="278" name="Google Shape;278;g2f518b7dc2d_2_39"/>
          <p:cNvSpPr txBox="1"/>
          <p:nvPr>
            <p:ph idx="1" type="body"/>
          </p:nvPr>
        </p:nvSpPr>
        <p:spPr>
          <a:xfrm>
            <a:off x="646100" y="1528550"/>
            <a:ext cx="5954400" cy="17391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Our implementation is a variant of the original model.</a:t>
            </a:r>
            <a:br>
              <a:rPr lang="en-US"/>
            </a:br>
            <a:r>
              <a:rPr lang="en-US"/>
              <a:t>It only considers one scale, nevertheless by accurately choosing this </a:t>
            </a:r>
            <a:r>
              <a:rPr lang="en-US"/>
              <a:t>parameter</a:t>
            </a:r>
            <a:r>
              <a:rPr lang="en-US"/>
              <a:t> we manage to get some impressive results:</a:t>
            </a:r>
            <a:endParaRPr/>
          </a:p>
        </p:txBody>
      </p:sp>
      <p:pic>
        <p:nvPicPr>
          <p:cNvPr id="279" name="Google Shape;279;g2f518b7dc2d_2_39"/>
          <p:cNvPicPr preferRelativeResize="0"/>
          <p:nvPr/>
        </p:nvPicPr>
        <p:blipFill>
          <a:blip r:embed="rId3">
            <a:alphaModFix/>
          </a:blip>
          <a:stretch>
            <a:fillRect/>
          </a:stretch>
        </p:blipFill>
        <p:spPr>
          <a:xfrm>
            <a:off x="7214750" y="452725"/>
            <a:ext cx="3684600" cy="2814925"/>
          </a:xfrm>
          <a:prstGeom prst="rect">
            <a:avLst/>
          </a:prstGeom>
          <a:noFill/>
          <a:ln>
            <a:noFill/>
          </a:ln>
        </p:spPr>
      </p:pic>
      <p:pic>
        <p:nvPicPr>
          <p:cNvPr id="280" name="Google Shape;280;g2f518b7dc2d_2_39"/>
          <p:cNvPicPr preferRelativeResize="0"/>
          <p:nvPr/>
        </p:nvPicPr>
        <p:blipFill>
          <a:blip r:embed="rId4">
            <a:alphaModFix/>
          </a:blip>
          <a:stretch>
            <a:fillRect/>
          </a:stretch>
        </p:blipFill>
        <p:spPr>
          <a:xfrm>
            <a:off x="7214750" y="3559925"/>
            <a:ext cx="3684600" cy="2839500"/>
          </a:xfrm>
          <a:prstGeom prst="rect">
            <a:avLst/>
          </a:prstGeom>
          <a:noFill/>
          <a:ln>
            <a:noFill/>
          </a:ln>
        </p:spPr>
      </p:pic>
      <p:pic>
        <p:nvPicPr>
          <p:cNvPr id="281" name="Google Shape;281;g2f518b7dc2d_2_39"/>
          <p:cNvPicPr preferRelativeResize="0"/>
          <p:nvPr/>
        </p:nvPicPr>
        <p:blipFill>
          <a:blip r:embed="rId5">
            <a:alphaModFix/>
          </a:blip>
          <a:stretch>
            <a:fillRect/>
          </a:stretch>
        </p:blipFill>
        <p:spPr>
          <a:xfrm>
            <a:off x="1351588" y="3559913"/>
            <a:ext cx="4543425" cy="2486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g2f518b7dc2d_2_47"/>
          <p:cNvSpPr txBox="1"/>
          <p:nvPr>
            <p:ph idx="1" type="body"/>
          </p:nvPr>
        </p:nvSpPr>
        <p:spPr>
          <a:xfrm>
            <a:off x="710399" y="575102"/>
            <a:ext cx="9339600" cy="56733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From the result we observe that the best window </a:t>
            </a:r>
            <a:r>
              <a:rPr lang="en-US"/>
              <a:t>choice</a:t>
            </a:r>
            <a:r>
              <a:rPr lang="en-US"/>
              <a:t> for our application is 80.</a:t>
            </a:r>
            <a:br>
              <a:rPr lang="en-US"/>
            </a:br>
            <a:r>
              <a:rPr lang="en-US"/>
              <a:t>But what does ground truth tell us?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Ground </a:t>
            </a:r>
            <a:r>
              <a:rPr lang="en-US"/>
              <a:t>truth</a:t>
            </a:r>
            <a:r>
              <a:rPr lang="en-US"/>
              <a:t> anomalies distribution seems to tend to have mostly windows</a:t>
            </a:r>
            <a:br>
              <a:rPr lang="en-US"/>
            </a:br>
            <a:r>
              <a:rPr lang="en-US"/>
              <a:t>of 40-50, then using  40 as scale for our model is so </a:t>
            </a:r>
            <a:r>
              <a:rPr lang="en-US"/>
              <a:t>underperforming</a:t>
            </a:r>
            <a:r>
              <a:rPr lang="en-US"/>
              <a:t>?</a:t>
            </a:r>
            <a:endParaRPr/>
          </a:p>
        </p:txBody>
      </p:sp>
      <p:pic>
        <p:nvPicPr>
          <p:cNvPr id="287" name="Google Shape;287;g2f518b7dc2d_2_47"/>
          <p:cNvPicPr preferRelativeResize="0"/>
          <p:nvPr/>
        </p:nvPicPr>
        <p:blipFill>
          <a:blip r:embed="rId3">
            <a:alphaModFix/>
          </a:blip>
          <a:stretch>
            <a:fillRect/>
          </a:stretch>
        </p:blipFill>
        <p:spPr>
          <a:xfrm>
            <a:off x="1575004" y="2295004"/>
            <a:ext cx="8702550" cy="1755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g2f518b7dc2d_2_53"/>
          <p:cNvPicPr preferRelativeResize="0"/>
          <p:nvPr/>
        </p:nvPicPr>
        <p:blipFill>
          <a:blip r:embed="rId3">
            <a:alphaModFix/>
          </a:blip>
          <a:stretch>
            <a:fillRect/>
          </a:stretch>
        </p:blipFill>
        <p:spPr>
          <a:xfrm>
            <a:off x="6094788" y="1014150"/>
            <a:ext cx="5298849" cy="1792950"/>
          </a:xfrm>
          <a:prstGeom prst="rect">
            <a:avLst/>
          </a:prstGeom>
          <a:noFill/>
          <a:ln>
            <a:noFill/>
          </a:ln>
        </p:spPr>
      </p:pic>
      <p:pic>
        <p:nvPicPr>
          <p:cNvPr id="293" name="Google Shape;293;g2f518b7dc2d_2_53"/>
          <p:cNvPicPr preferRelativeResize="0"/>
          <p:nvPr/>
        </p:nvPicPr>
        <p:blipFill>
          <a:blip r:embed="rId4">
            <a:alphaModFix/>
          </a:blip>
          <a:stretch>
            <a:fillRect/>
          </a:stretch>
        </p:blipFill>
        <p:spPr>
          <a:xfrm>
            <a:off x="6062750" y="3237050"/>
            <a:ext cx="5362925" cy="1904900"/>
          </a:xfrm>
          <a:prstGeom prst="rect">
            <a:avLst/>
          </a:prstGeom>
          <a:noFill/>
          <a:ln>
            <a:noFill/>
          </a:ln>
        </p:spPr>
      </p:pic>
      <p:sp>
        <p:nvSpPr>
          <p:cNvPr id="294" name="Google Shape;294;g2f518b7dc2d_2_53"/>
          <p:cNvSpPr txBox="1"/>
          <p:nvPr/>
        </p:nvSpPr>
        <p:spPr>
          <a:xfrm>
            <a:off x="556650" y="796200"/>
            <a:ext cx="4597500" cy="526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chemeClr val="lt1"/>
                </a:solidFill>
                <a:latin typeface="Century Gothic"/>
                <a:ea typeface="Century Gothic"/>
                <a:cs typeface="Century Gothic"/>
                <a:sym typeface="Century Gothic"/>
              </a:rPr>
              <a:t>Following we report on top the detected anomalies using 40 as window compared to the </a:t>
            </a:r>
            <a:r>
              <a:rPr lang="en-US" sz="2000">
                <a:solidFill>
                  <a:schemeClr val="lt1"/>
                </a:solidFill>
                <a:latin typeface="Century Gothic"/>
                <a:ea typeface="Century Gothic"/>
                <a:cs typeface="Century Gothic"/>
                <a:sym typeface="Century Gothic"/>
              </a:rPr>
              <a:t>ground</a:t>
            </a:r>
            <a:r>
              <a:rPr lang="en-US" sz="2000">
                <a:solidFill>
                  <a:schemeClr val="lt1"/>
                </a:solidFill>
                <a:latin typeface="Century Gothic"/>
                <a:ea typeface="Century Gothic"/>
                <a:cs typeface="Century Gothic"/>
                <a:sym typeface="Century Gothic"/>
              </a:rPr>
              <a:t> truth and on bottom using 80.</a:t>
            </a:r>
            <a:br>
              <a:rPr lang="en-US" sz="2000">
                <a:solidFill>
                  <a:schemeClr val="lt1"/>
                </a:solidFill>
                <a:latin typeface="Century Gothic"/>
                <a:ea typeface="Century Gothic"/>
                <a:cs typeface="Century Gothic"/>
                <a:sym typeface="Century Gothic"/>
              </a:rPr>
            </a:br>
            <a:r>
              <a:rPr lang="en-US" sz="2000">
                <a:solidFill>
                  <a:schemeClr val="lt1"/>
                </a:solidFill>
                <a:latin typeface="Century Gothic"/>
                <a:ea typeface="Century Gothic"/>
                <a:cs typeface="Century Gothic"/>
                <a:sym typeface="Century Gothic"/>
              </a:rPr>
              <a:t>Using window size of 40 leads to many false positive.</a:t>
            </a:r>
            <a:endParaRPr sz="20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t/>
            </a:r>
            <a:endParaRPr sz="20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rPr lang="en-US" sz="2000">
                <a:solidFill>
                  <a:schemeClr val="lt1"/>
                </a:solidFill>
                <a:latin typeface="Century Gothic"/>
                <a:ea typeface="Century Gothic"/>
                <a:cs typeface="Century Gothic"/>
                <a:sym typeface="Century Gothic"/>
              </a:rPr>
              <a:t>Possible causes:</a:t>
            </a:r>
            <a:endParaRPr sz="2000">
              <a:solidFill>
                <a:schemeClr val="lt1"/>
              </a:solidFill>
              <a:latin typeface="Century Gothic"/>
              <a:ea typeface="Century Gothic"/>
              <a:cs typeface="Century Gothic"/>
              <a:sym typeface="Century Gothic"/>
            </a:endParaRPr>
          </a:p>
          <a:p>
            <a:pPr indent="-355600" lvl="0" marL="457200" rtl="0" algn="l">
              <a:spcBef>
                <a:spcPts val="0"/>
              </a:spcBef>
              <a:spcAft>
                <a:spcPts val="0"/>
              </a:spcAft>
              <a:buClr>
                <a:schemeClr val="lt1"/>
              </a:buClr>
              <a:buSzPts val="2000"/>
              <a:buFont typeface="Century Gothic"/>
              <a:buChar char="-"/>
            </a:pPr>
            <a:r>
              <a:rPr lang="en-US" sz="2000">
                <a:solidFill>
                  <a:schemeClr val="lt1"/>
                </a:solidFill>
                <a:latin typeface="Century Gothic"/>
                <a:ea typeface="Century Gothic"/>
                <a:cs typeface="Century Gothic"/>
                <a:sym typeface="Century Gothic"/>
              </a:rPr>
              <a:t>model</a:t>
            </a:r>
            <a:r>
              <a:rPr lang="en-US" sz="2000">
                <a:solidFill>
                  <a:schemeClr val="lt1"/>
                </a:solidFill>
                <a:latin typeface="Century Gothic"/>
                <a:ea typeface="Century Gothic"/>
                <a:cs typeface="Century Gothic"/>
                <a:sym typeface="Century Gothic"/>
              </a:rPr>
              <a:t> tend to overfit with lower window sizes</a:t>
            </a:r>
            <a:endParaRPr sz="2000">
              <a:solidFill>
                <a:schemeClr val="lt1"/>
              </a:solidFill>
              <a:latin typeface="Century Gothic"/>
              <a:ea typeface="Century Gothic"/>
              <a:cs typeface="Century Gothic"/>
              <a:sym typeface="Century Gothic"/>
            </a:endParaRPr>
          </a:p>
          <a:p>
            <a:pPr indent="-355600" lvl="0" marL="457200" rtl="0" algn="l">
              <a:spcBef>
                <a:spcPts val="0"/>
              </a:spcBef>
              <a:spcAft>
                <a:spcPts val="0"/>
              </a:spcAft>
              <a:buClr>
                <a:schemeClr val="lt1"/>
              </a:buClr>
              <a:buSzPts val="2000"/>
              <a:buFont typeface="Century Gothic"/>
              <a:buChar char="-"/>
            </a:pPr>
            <a:r>
              <a:rPr lang="en-US" sz="2000">
                <a:solidFill>
                  <a:schemeClr val="lt1"/>
                </a:solidFill>
                <a:latin typeface="Century Gothic"/>
                <a:ea typeface="Century Gothic"/>
                <a:cs typeface="Century Gothic"/>
                <a:sym typeface="Century Gothic"/>
              </a:rPr>
              <a:t>Noise</a:t>
            </a:r>
            <a:endParaRPr sz="2000">
              <a:solidFill>
                <a:schemeClr val="lt1"/>
              </a:solidFill>
              <a:latin typeface="Century Gothic"/>
              <a:ea typeface="Century Gothic"/>
              <a:cs typeface="Century Gothic"/>
              <a:sym typeface="Century Gothic"/>
            </a:endParaRPr>
          </a:p>
          <a:p>
            <a:pPr indent="-355600" lvl="0" marL="457200" rtl="0" algn="l">
              <a:spcBef>
                <a:spcPts val="0"/>
              </a:spcBef>
              <a:spcAft>
                <a:spcPts val="0"/>
              </a:spcAft>
              <a:buClr>
                <a:schemeClr val="lt1"/>
              </a:buClr>
              <a:buSzPts val="2000"/>
              <a:buFont typeface="Century Gothic"/>
              <a:buChar char="-"/>
            </a:pPr>
            <a:r>
              <a:rPr lang="en-US" sz="2000">
                <a:solidFill>
                  <a:schemeClr val="lt1"/>
                </a:solidFill>
                <a:latin typeface="Century Gothic"/>
                <a:ea typeface="Century Gothic"/>
                <a:cs typeface="Century Gothic"/>
                <a:sym typeface="Century Gothic"/>
              </a:rPr>
              <a:t>Not enough </a:t>
            </a:r>
            <a:r>
              <a:rPr lang="en-US" sz="2000">
                <a:solidFill>
                  <a:schemeClr val="lt1"/>
                </a:solidFill>
                <a:latin typeface="Century Gothic"/>
                <a:ea typeface="Century Gothic"/>
                <a:cs typeface="Century Gothic"/>
                <a:sym typeface="Century Gothic"/>
              </a:rPr>
              <a:t>memory</a:t>
            </a:r>
            <a:r>
              <a:rPr lang="en-US" sz="2000">
                <a:solidFill>
                  <a:schemeClr val="lt1"/>
                </a:solidFill>
                <a:latin typeface="Century Gothic"/>
                <a:ea typeface="Century Gothic"/>
                <a:cs typeface="Century Gothic"/>
                <a:sym typeface="Century Gothic"/>
              </a:rPr>
              <a:t> in the ConvLSTM component</a:t>
            </a:r>
            <a:endParaRPr sz="2000">
              <a:solidFill>
                <a:schemeClr val="lt1"/>
              </a:solidFill>
              <a:latin typeface="Century Gothic"/>
              <a:ea typeface="Century Gothic"/>
              <a:cs typeface="Century Gothic"/>
              <a:sym typeface="Century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MTGFLOW</a:t>
            </a:r>
            <a:endParaRPr/>
          </a:p>
        </p:txBody>
      </p:sp>
      <p:sp>
        <p:nvSpPr>
          <p:cNvPr id="300" name="Google Shape;300;p7"/>
          <p:cNvSpPr txBox="1"/>
          <p:nvPr>
            <p:ph idx="1" type="body"/>
          </p:nvPr>
        </p:nvSpPr>
        <p:spPr>
          <a:xfrm>
            <a:off x="646105" y="1853250"/>
            <a:ext cx="5528400" cy="41955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en-US"/>
              <a:t>Unsupervised method for anomaly detection in multivariate timeseries</a:t>
            </a:r>
            <a:endParaRPr/>
          </a:p>
          <a:p>
            <a:pPr indent="0" lvl="0" marL="342900" rtl="0" algn="l">
              <a:spcBef>
                <a:spcPts val="0"/>
              </a:spcBef>
              <a:spcAft>
                <a:spcPts val="0"/>
              </a:spcAft>
              <a:buNone/>
            </a:pPr>
            <a:r>
              <a:t/>
            </a:r>
            <a:endParaRPr/>
          </a:p>
          <a:p>
            <a:pPr indent="-342900" lvl="0" marL="342900" rtl="0" algn="l">
              <a:spcBef>
                <a:spcPts val="0"/>
              </a:spcBef>
              <a:spcAft>
                <a:spcPts val="0"/>
              </a:spcAft>
              <a:buSzPts val="1600"/>
              <a:buChar char="►"/>
            </a:pPr>
            <a:r>
              <a:rPr lang="en-US"/>
              <a:t>Model the probability distribution of a low contaminated (or normal) dataset and, thanks to the modeled distribution, infer whether or not a window of samples is anomalous.</a:t>
            </a:r>
            <a:endParaRPr/>
          </a:p>
          <a:p>
            <a:pPr indent="0" lvl="0" marL="0" rtl="0" algn="l">
              <a:spcBef>
                <a:spcPts val="0"/>
              </a:spcBef>
              <a:spcAft>
                <a:spcPts val="0"/>
              </a:spcAft>
              <a:buNone/>
            </a:pPr>
            <a:r>
              <a:t/>
            </a:r>
            <a:endParaRPr/>
          </a:p>
        </p:txBody>
      </p:sp>
      <p:pic>
        <p:nvPicPr>
          <p:cNvPr id="301" name="Google Shape;301;p7"/>
          <p:cNvPicPr preferRelativeResize="0"/>
          <p:nvPr/>
        </p:nvPicPr>
        <p:blipFill>
          <a:blip r:embed="rId3">
            <a:alphaModFix/>
          </a:blip>
          <a:stretch>
            <a:fillRect/>
          </a:stretch>
        </p:blipFill>
        <p:spPr>
          <a:xfrm>
            <a:off x="7041674" y="1402800"/>
            <a:ext cx="4168550" cy="46459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g2f4b7c286c3_0_0"/>
          <p:cNvSpPr txBox="1"/>
          <p:nvPr>
            <p:ph type="title"/>
          </p:nvPr>
        </p:nvSpPr>
        <p:spPr>
          <a:xfrm>
            <a:off x="646111" y="452718"/>
            <a:ext cx="9404700" cy="1400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Spatio-temporal features</a:t>
            </a:r>
            <a:endParaRPr/>
          </a:p>
        </p:txBody>
      </p:sp>
      <p:sp>
        <p:nvSpPr>
          <p:cNvPr id="307" name="Google Shape;307;g2f4b7c286c3_0_0"/>
          <p:cNvSpPr txBox="1"/>
          <p:nvPr>
            <p:ph idx="1" type="body"/>
          </p:nvPr>
        </p:nvSpPr>
        <p:spPr>
          <a:xfrm>
            <a:off x="1103312" y="2052918"/>
            <a:ext cx="8946600" cy="4195500"/>
          </a:xfrm>
          <a:prstGeom prst="rect">
            <a:avLst/>
          </a:prstGeom>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en-US"/>
              <a:t>MTGFLOW is able to take into account both spatial (sensor correlation) and temporal feature thanks respectively to a self-attention mechanism and an LSTM.</a:t>
            </a:r>
            <a:endParaRPr/>
          </a:p>
          <a:p>
            <a:pPr indent="0" lvl="0" marL="342900" rtl="0" algn="l">
              <a:spcBef>
                <a:spcPts val="0"/>
              </a:spcBef>
              <a:spcAft>
                <a:spcPts val="0"/>
              </a:spcAft>
              <a:buNone/>
            </a:pPr>
            <a:r>
              <a:t/>
            </a:r>
            <a:endParaRPr/>
          </a:p>
          <a:p>
            <a:pPr indent="-332740" lvl="0" marL="342900" rtl="0" algn="l">
              <a:spcBef>
                <a:spcPts val="0"/>
              </a:spcBef>
              <a:spcAft>
                <a:spcPts val="0"/>
              </a:spcAft>
              <a:buSzPts val="1440"/>
              <a:buChar char="►"/>
            </a:pPr>
            <a:r>
              <a:rPr lang="en-US"/>
              <a:t>This two type of feature extracted from data are then combined with the so called “Graph Convolution” that allows to model a time-dependent correlation graph between entities.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08" name="Google Shape;308;g2f4b7c286c3_0_0"/>
          <p:cNvPicPr preferRelativeResize="0"/>
          <p:nvPr/>
        </p:nvPicPr>
        <p:blipFill>
          <a:blip r:embed="rId3">
            <a:alphaModFix/>
          </a:blip>
          <a:stretch>
            <a:fillRect/>
          </a:stretch>
        </p:blipFill>
        <p:spPr>
          <a:xfrm>
            <a:off x="1628925" y="4885458"/>
            <a:ext cx="8420976" cy="64662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g2f4b7c286c3_0_5"/>
          <p:cNvSpPr txBox="1"/>
          <p:nvPr>
            <p:ph type="title"/>
          </p:nvPr>
        </p:nvSpPr>
        <p:spPr>
          <a:xfrm>
            <a:off x="646111" y="452718"/>
            <a:ext cx="9404700" cy="1400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Distribution estimation with MAF</a:t>
            </a:r>
            <a:endParaRPr/>
          </a:p>
        </p:txBody>
      </p:sp>
      <p:sp>
        <p:nvSpPr>
          <p:cNvPr id="314" name="Google Shape;314;g2f4b7c286c3_0_5"/>
          <p:cNvSpPr txBox="1"/>
          <p:nvPr>
            <p:ph idx="1" type="body"/>
          </p:nvPr>
        </p:nvSpPr>
        <p:spPr>
          <a:xfrm>
            <a:off x="1103312" y="2052918"/>
            <a:ext cx="8946600" cy="4195500"/>
          </a:xfrm>
          <a:prstGeom prst="rect">
            <a:avLst/>
          </a:prstGeom>
        </p:spPr>
        <p:txBody>
          <a:bodyPr anchorCtr="0" anchor="t" bIns="45700" lIns="91425" spcFirstLastPara="1" rIns="91425" wrap="square" tIns="45700">
            <a:normAutofit/>
          </a:bodyPr>
          <a:lstStyle/>
          <a:p>
            <a:pPr indent="-332740" lvl="0" marL="342900" rtl="0" algn="l">
              <a:spcBef>
                <a:spcPts val="0"/>
              </a:spcBef>
              <a:spcAft>
                <a:spcPts val="0"/>
              </a:spcAft>
              <a:buSzPts val="1440"/>
              <a:buChar char="►"/>
            </a:pPr>
            <a:r>
              <a:rPr lang="en-US"/>
              <a:t>Distribution estimation is performed </a:t>
            </a:r>
            <a:r>
              <a:rPr lang="en-US"/>
              <a:t>thorough</a:t>
            </a:r>
            <a:r>
              <a:rPr lang="en-US"/>
              <a:t> a MAF applied on entity-wise spatio-temporal feature (global context) and properly transformed input data.</a:t>
            </a:r>
            <a:endParaRPr/>
          </a:p>
          <a:p>
            <a:pPr indent="0" lvl="0" marL="342900" rtl="0" algn="l">
              <a:spcBef>
                <a:spcPts val="0"/>
              </a:spcBef>
              <a:spcAft>
                <a:spcPts val="0"/>
              </a:spcAft>
              <a:buNone/>
            </a:pPr>
            <a:r>
              <a:t/>
            </a:r>
            <a:endParaRPr/>
          </a:p>
          <a:p>
            <a:pPr indent="-332740" lvl="0" marL="342900" rtl="0" algn="l">
              <a:spcBef>
                <a:spcPts val="0"/>
              </a:spcBef>
              <a:spcAft>
                <a:spcPts val="0"/>
              </a:spcAft>
              <a:buSzPts val="1440"/>
              <a:buChar char="►"/>
            </a:pPr>
            <a:r>
              <a:rPr lang="en-US"/>
              <a:t>The context informations are passed to MAF like suggested in “Masked Autoregressive Flow for Density Estimation” by simply adding them to the input.</a:t>
            </a:r>
            <a:endParaRPr/>
          </a:p>
          <a:p>
            <a:pPr indent="-285750" lvl="1" marL="742950" rtl="0" algn="l">
              <a:spcBef>
                <a:spcPts val="0"/>
              </a:spcBef>
              <a:spcAft>
                <a:spcPts val="0"/>
              </a:spcAft>
              <a:buSzPts val="1440"/>
              <a:buChar char="►"/>
            </a:pPr>
            <a:r>
              <a:rPr lang="en-US"/>
              <a:t>This has been proven to improve MAF performance</a:t>
            </a:r>
            <a:endParaRPr/>
          </a:p>
          <a:p>
            <a:pPr indent="0" lvl="0" marL="342900" rtl="0" algn="l">
              <a:spcBef>
                <a:spcPts val="0"/>
              </a:spcBef>
              <a:spcAft>
                <a:spcPts val="0"/>
              </a:spcAft>
              <a:buNone/>
            </a:pPr>
            <a:r>
              <a:t/>
            </a:r>
            <a:endParaRPr/>
          </a:p>
          <a:p>
            <a:pPr indent="-332740" lvl="0" marL="342900" rtl="0" algn="l">
              <a:spcBef>
                <a:spcPts val="0"/>
              </a:spcBef>
              <a:spcAft>
                <a:spcPts val="0"/>
              </a:spcAft>
              <a:buSzPts val="1440"/>
              <a:buChar char="►"/>
            </a:pPr>
            <a:r>
              <a:rPr lang="en-US"/>
              <a:t>No masking is applied in code implementations of MADE blocks for the paper “Detecting Multivariate Time Series Anomalies with Zero Known Label”, we attain to this implementation.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g2f4b7c286c3_0_15"/>
          <p:cNvSpPr txBox="1"/>
          <p:nvPr>
            <p:ph type="title"/>
          </p:nvPr>
        </p:nvSpPr>
        <p:spPr>
          <a:xfrm>
            <a:off x="646111" y="452718"/>
            <a:ext cx="9404700" cy="1400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Score system</a:t>
            </a:r>
            <a:endParaRPr/>
          </a:p>
        </p:txBody>
      </p:sp>
      <p:sp>
        <p:nvSpPr>
          <p:cNvPr id="320" name="Google Shape;320;g2f4b7c286c3_0_15"/>
          <p:cNvSpPr txBox="1"/>
          <p:nvPr>
            <p:ph idx="1" type="body"/>
          </p:nvPr>
        </p:nvSpPr>
        <p:spPr>
          <a:xfrm>
            <a:off x="1103312" y="2052918"/>
            <a:ext cx="8946600" cy="4195500"/>
          </a:xfrm>
          <a:prstGeom prst="rect">
            <a:avLst/>
          </a:prstGeom>
        </p:spPr>
        <p:txBody>
          <a:bodyPr anchorCtr="0" anchor="t" bIns="45700" lIns="91425" spcFirstLastPara="1" rIns="91425" wrap="square" tIns="45700">
            <a:normAutofit/>
          </a:bodyPr>
          <a:lstStyle/>
          <a:p>
            <a:pPr indent="-332740" lvl="0" marL="342900" rtl="0" algn="l">
              <a:spcBef>
                <a:spcPts val="0"/>
              </a:spcBef>
              <a:spcAft>
                <a:spcPts val="0"/>
              </a:spcAft>
              <a:buSzPts val="1440"/>
              <a:buChar char="►"/>
            </a:pPr>
            <a:r>
              <a:rPr lang="en-US"/>
              <a:t>The loss and the anomaly score both consists of -log(P(x)) estimated by the MAF.</a:t>
            </a:r>
            <a:endParaRPr/>
          </a:p>
          <a:p>
            <a:pPr indent="0" lvl="0" marL="342900" rtl="0" algn="l">
              <a:spcBef>
                <a:spcPts val="0"/>
              </a:spcBef>
              <a:spcAft>
                <a:spcPts val="0"/>
              </a:spcAft>
              <a:buNone/>
            </a:pPr>
            <a:r>
              <a:t/>
            </a:r>
            <a:endParaRPr/>
          </a:p>
          <a:p>
            <a:pPr indent="-332740" lvl="0" marL="342900" rtl="0" algn="l">
              <a:spcBef>
                <a:spcPts val="0"/>
              </a:spcBef>
              <a:spcAft>
                <a:spcPts val="0"/>
              </a:spcAft>
              <a:buSzPts val="1440"/>
              <a:buChar char="►"/>
            </a:pPr>
            <a:r>
              <a:rPr lang="en-US"/>
              <a:t>The additional post-processing is applied to make this method (window-wise) applicable to point-wise as described before.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100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g2f4b7c286c3_0_20"/>
          <p:cNvSpPr txBox="1"/>
          <p:nvPr>
            <p:ph type="title"/>
          </p:nvPr>
        </p:nvSpPr>
        <p:spPr>
          <a:xfrm>
            <a:off x="646111" y="452718"/>
            <a:ext cx="9404700" cy="1400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MTGFLOW results:</a:t>
            </a:r>
            <a:endParaRPr/>
          </a:p>
        </p:txBody>
      </p:sp>
      <p:pic>
        <p:nvPicPr>
          <p:cNvPr id="326" name="Google Shape;326;g2f4b7c286c3_0_20"/>
          <p:cNvPicPr preferRelativeResize="0"/>
          <p:nvPr/>
        </p:nvPicPr>
        <p:blipFill>
          <a:blip r:embed="rId3">
            <a:alphaModFix/>
          </a:blip>
          <a:stretch>
            <a:fillRect/>
          </a:stretch>
        </p:blipFill>
        <p:spPr>
          <a:xfrm>
            <a:off x="1103305" y="1853125"/>
            <a:ext cx="6422238" cy="4195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g2fb19a9766a_0_1"/>
          <p:cNvSpPr txBox="1"/>
          <p:nvPr>
            <p:ph type="title"/>
          </p:nvPr>
        </p:nvSpPr>
        <p:spPr>
          <a:xfrm>
            <a:off x="646111" y="452718"/>
            <a:ext cx="9404700" cy="1400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MTGFLOW ROC and PRC </a:t>
            </a:r>
            <a:endParaRPr/>
          </a:p>
        </p:txBody>
      </p:sp>
      <p:pic>
        <p:nvPicPr>
          <p:cNvPr id="332" name="Google Shape;332;g2fb19a9766a_0_1"/>
          <p:cNvPicPr preferRelativeResize="0"/>
          <p:nvPr/>
        </p:nvPicPr>
        <p:blipFill rotWithShape="1">
          <a:blip r:embed="rId3">
            <a:alphaModFix/>
          </a:blip>
          <a:srcRect b="0" l="0" r="0" t="6173"/>
          <a:stretch/>
        </p:blipFill>
        <p:spPr>
          <a:xfrm>
            <a:off x="646100" y="1522575"/>
            <a:ext cx="5116352" cy="4148950"/>
          </a:xfrm>
          <a:prstGeom prst="rect">
            <a:avLst/>
          </a:prstGeom>
          <a:noFill/>
          <a:ln>
            <a:noFill/>
          </a:ln>
        </p:spPr>
      </p:pic>
      <p:sp>
        <p:nvSpPr>
          <p:cNvPr id="333" name="Google Shape;333;g2fb19a9766a_0_1"/>
          <p:cNvSpPr txBox="1"/>
          <p:nvPr/>
        </p:nvSpPr>
        <p:spPr>
          <a:xfrm>
            <a:off x="669700" y="5888950"/>
            <a:ext cx="10538100" cy="7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chemeClr val="lt1"/>
                </a:solidFill>
                <a:latin typeface="Century Gothic"/>
                <a:ea typeface="Century Gothic"/>
                <a:cs typeface="Century Gothic"/>
                <a:sym typeface="Century Gothic"/>
              </a:rPr>
              <a:t>ROC (window size = 30)                                  PRC (window size = 30)</a:t>
            </a:r>
            <a:endParaRPr sz="20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rPr lang="en-US" sz="2000">
                <a:solidFill>
                  <a:schemeClr val="lt1"/>
                </a:solidFill>
                <a:latin typeface="Century Gothic"/>
                <a:ea typeface="Century Gothic"/>
                <a:cs typeface="Century Gothic"/>
                <a:sym typeface="Century Gothic"/>
              </a:rPr>
              <a:t>                                   </a:t>
            </a:r>
            <a:endParaRPr sz="2000">
              <a:solidFill>
                <a:schemeClr val="lt1"/>
              </a:solidFill>
              <a:latin typeface="Century Gothic"/>
              <a:ea typeface="Century Gothic"/>
              <a:cs typeface="Century Gothic"/>
              <a:sym typeface="Century Gothic"/>
            </a:endParaRPr>
          </a:p>
        </p:txBody>
      </p:sp>
      <p:pic>
        <p:nvPicPr>
          <p:cNvPr id="334" name="Google Shape;334;g2fb19a9766a_0_1"/>
          <p:cNvPicPr preferRelativeResize="0"/>
          <p:nvPr/>
        </p:nvPicPr>
        <p:blipFill>
          <a:blip r:embed="rId4">
            <a:alphaModFix/>
          </a:blip>
          <a:stretch>
            <a:fillRect/>
          </a:stretch>
        </p:blipFill>
        <p:spPr>
          <a:xfrm>
            <a:off x="5914850" y="1522575"/>
            <a:ext cx="5293074" cy="4148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Dataset &amp; Data preprocessing</a:t>
            </a:r>
            <a:endParaRPr/>
          </a:p>
        </p:txBody>
      </p:sp>
      <p:sp>
        <p:nvSpPr>
          <p:cNvPr id="161" name="Google Shape;161;p3"/>
          <p:cNvSpPr txBox="1"/>
          <p:nvPr>
            <p:ph idx="1" type="body"/>
          </p:nvPr>
        </p:nvSpPr>
        <p:spPr>
          <a:xfrm>
            <a:off x="646100" y="1853250"/>
            <a:ext cx="10163400" cy="2531100"/>
          </a:xfrm>
          <a:prstGeom prst="rect">
            <a:avLst/>
          </a:prstGeom>
          <a:noFill/>
          <a:ln>
            <a:noFill/>
          </a:ln>
        </p:spPr>
        <p:txBody>
          <a:bodyPr anchorCtr="0" anchor="t" bIns="45700" lIns="91425" spcFirstLastPara="1" rIns="91425" wrap="square" tIns="45700">
            <a:normAutofit/>
          </a:bodyPr>
          <a:lstStyle/>
          <a:p>
            <a:pPr indent="-320040" lvl="0" marL="457200" rtl="0" algn="l">
              <a:spcBef>
                <a:spcPts val="0"/>
              </a:spcBef>
              <a:spcAft>
                <a:spcPts val="0"/>
              </a:spcAft>
              <a:buSzPts val="1440"/>
              <a:buChar char="►"/>
            </a:pPr>
            <a:r>
              <a:rPr lang="en-US"/>
              <a:t>T</a:t>
            </a:r>
            <a:r>
              <a:rPr lang="en-US"/>
              <a:t>ime-series data collected from the sensors at 10hz frequency. Each sample consists of 76 features,which encompass information such as different angles movement, current, and power usage values. </a:t>
            </a:r>
            <a:endParaRPr/>
          </a:p>
          <a:p>
            <a:pPr indent="0" lvl="0" marL="457200" rtl="0" algn="l">
              <a:spcBef>
                <a:spcPts val="0"/>
              </a:spcBef>
              <a:spcAft>
                <a:spcPts val="0"/>
              </a:spcAft>
              <a:buNone/>
            </a:pPr>
            <a:r>
              <a:t/>
            </a:r>
            <a:endParaRPr/>
          </a:p>
          <a:p>
            <a:pPr indent="-320040" lvl="0" marL="457200" rtl="0" algn="l">
              <a:spcBef>
                <a:spcPts val="0"/>
              </a:spcBef>
              <a:spcAft>
                <a:spcPts val="0"/>
              </a:spcAft>
              <a:buSzPts val="1440"/>
              <a:buChar char="►"/>
            </a:pPr>
            <a:r>
              <a:rPr lang="en-US"/>
              <a:t>For preprocessing, we excluded certain features based on expert input, and we obtained 51 features</a:t>
            </a:r>
            <a:endParaRPr/>
          </a:p>
        </p:txBody>
      </p:sp>
      <p:pic>
        <p:nvPicPr>
          <p:cNvPr id="162" name="Google Shape;162;p3"/>
          <p:cNvPicPr preferRelativeResize="0"/>
          <p:nvPr/>
        </p:nvPicPr>
        <p:blipFill>
          <a:blip r:embed="rId3">
            <a:alphaModFix/>
          </a:blip>
          <a:stretch>
            <a:fillRect/>
          </a:stretch>
        </p:blipFill>
        <p:spPr>
          <a:xfrm>
            <a:off x="2854463" y="4384350"/>
            <a:ext cx="4987999" cy="21688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g2f4b7c286c3_0_26"/>
          <p:cNvSpPr txBox="1"/>
          <p:nvPr>
            <p:ph type="title"/>
          </p:nvPr>
        </p:nvSpPr>
        <p:spPr>
          <a:xfrm>
            <a:off x="646111" y="452718"/>
            <a:ext cx="9404700" cy="1400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MTGFLOW conclusions:</a:t>
            </a:r>
            <a:endParaRPr/>
          </a:p>
        </p:txBody>
      </p:sp>
      <p:sp>
        <p:nvSpPr>
          <p:cNvPr id="340" name="Google Shape;340;g2f4b7c286c3_0_26"/>
          <p:cNvSpPr txBox="1"/>
          <p:nvPr>
            <p:ph idx="1" type="body"/>
          </p:nvPr>
        </p:nvSpPr>
        <p:spPr>
          <a:xfrm>
            <a:off x="1103312" y="2052918"/>
            <a:ext cx="8946600" cy="41955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We tested MTGFLOW even with other hyperparameters (number of blocks and number of entities), obtaining similar results. But only for the reported ones we have tested by training 10 times and averaging over experiments.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The results seem in general good and comparable with other methods considering the evaluated metrics, with a particularly good AUPRC.</a:t>
            </a:r>
            <a:endParaRPr/>
          </a:p>
          <a:p>
            <a:pPr indent="0" lvl="0" marL="0" rtl="0" algn="l">
              <a:spcBef>
                <a:spcPts val="1000"/>
              </a:spcBef>
              <a:spcAft>
                <a:spcPts val="0"/>
              </a:spcAft>
              <a:buNone/>
            </a:pPr>
            <a:r>
              <a:rPr lang="en-US"/>
              <a:t>→ The model is effective at identifying the positive class without                    producing too much false positives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g2f649c3dd40_0_47"/>
          <p:cNvSpPr txBox="1"/>
          <p:nvPr>
            <p:ph type="title"/>
          </p:nvPr>
        </p:nvSpPr>
        <p:spPr>
          <a:xfrm>
            <a:off x="646107" y="452725"/>
            <a:ext cx="3586200" cy="1400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VAE-LSTM</a:t>
            </a:r>
            <a:endParaRPr/>
          </a:p>
        </p:txBody>
      </p:sp>
      <p:sp>
        <p:nvSpPr>
          <p:cNvPr id="346" name="Google Shape;346;g2f649c3dd40_0_47"/>
          <p:cNvSpPr txBox="1"/>
          <p:nvPr>
            <p:ph idx="1" type="body"/>
          </p:nvPr>
        </p:nvSpPr>
        <p:spPr>
          <a:xfrm>
            <a:off x="499325" y="2172550"/>
            <a:ext cx="7522200" cy="3331200"/>
          </a:xfrm>
          <a:prstGeom prst="rect">
            <a:avLst/>
          </a:prstGeom>
          <a:noFill/>
          <a:ln>
            <a:noFill/>
          </a:ln>
        </p:spPr>
        <p:txBody>
          <a:bodyPr anchorCtr="0" anchor="t" bIns="45700" lIns="91425" spcFirstLastPara="1" rIns="91425" wrap="square" tIns="45700">
            <a:normAutofit/>
          </a:bodyPr>
          <a:lstStyle/>
          <a:p>
            <a:pPr indent="-320040" lvl="0" marL="457200" rtl="0" algn="l">
              <a:lnSpc>
                <a:spcPct val="115000"/>
              </a:lnSpc>
              <a:spcBef>
                <a:spcPts val="1200"/>
              </a:spcBef>
              <a:spcAft>
                <a:spcPts val="0"/>
              </a:spcAft>
              <a:buSzPts val="1440"/>
              <a:buChar char="►"/>
            </a:pPr>
            <a:r>
              <a:rPr lang="en-US"/>
              <a:t>The </a:t>
            </a:r>
            <a:r>
              <a:rPr b="1" lang="en-US"/>
              <a:t>VAE-LSTM </a:t>
            </a:r>
            <a:r>
              <a:rPr lang="en-US"/>
              <a:t>architecture integrates LSTM networks into the Variational Autoencoder (VAE) framework to capture temporal dependencies in time-series data</a:t>
            </a:r>
            <a:endParaRPr/>
          </a:p>
          <a:p>
            <a:pPr indent="0" lvl="0" marL="0" rtl="0" algn="l">
              <a:lnSpc>
                <a:spcPct val="115000"/>
              </a:lnSpc>
              <a:spcBef>
                <a:spcPts val="1200"/>
              </a:spcBef>
              <a:spcAft>
                <a:spcPts val="0"/>
              </a:spcAft>
              <a:buNone/>
            </a:pPr>
            <a:r>
              <a:t/>
            </a:r>
            <a:endParaRPr/>
          </a:p>
          <a:p>
            <a:pPr indent="-241300" lvl="0" marL="342900" rtl="0" algn="l">
              <a:spcBef>
                <a:spcPts val="1200"/>
              </a:spcBef>
              <a:spcAft>
                <a:spcPts val="0"/>
              </a:spcAft>
              <a:buSzPts val="1600"/>
              <a:buNone/>
            </a:pPr>
            <a:r>
              <a:t/>
            </a:r>
            <a:endParaRPr/>
          </a:p>
        </p:txBody>
      </p:sp>
      <p:sp>
        <p:nvSpPr>
          <p:cNvPr id="347" name="Google Shape;347;g2f649c3dd40_0_47"/>
          <p:cNvSpPr txBox="1"/>
          <p:nvPr/>
        </p:nvSpPr>
        <p:spPr>
          <a:xfrm>
            <a:off x="646100" y="1086025"/>
            <a:ext cx="6618000" cy="5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chemeClr val="lt1"/>
                </a:solidFill>
                <a:latin typeface="Century Gothic"/>
                <a:ea typeface="Century Gothic"/>
                <a:cs typeface="Century Gothic"/>
                <a:sym typeface="Century Gothic"/>
              </a:rPr>
              <a:t>Variational Autoencoder - Long Short Term Memory</a:t>
            </a:r>
            <a:endParaRPr sz="2000">
              <a:solidFill>
                <a:schemeClr val="lt1"/>
              </a:solidFill>
              <a:latin typeface="Century Gothic"/>
              <a:ea typeface="Century Gothic"/>
              <a:cs typeface="Century Gothic"/>
              <a:sym typeface="Century Gothic"/>
            </a:endParaRPr>
          </a:p>
        </p:txBody>
      </p:sp>
      <p:pic>
        <p:nvPicPr>
          <p:cNvPr id="348" name="Google Shape;348;g2f649c3dd40_0_47"/>
          <p:cNvPicPr preferRelativeResize="0"/>
          <p:nvPr/>
        </p:nvPicPr>
        <p:blipFill rotWithShape="1">
          <a:blip r:embed="rId3">
            <a:alphaModFix/>
          </a:blip>
          <a:srcRect b="42713" l="0" r="0" t="0"/>
          <a:stretch/>
        </p:blipFill>
        <p:spPr>
          <a:xfrm>
            <a:off x="3776725" y="3629500"/>
            <a:ext cx="7786750" cy="2228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g2f649c3dd40_0_54"/>
          <p:cNvSpPr txBox="1"/>
          <p:nvPr>
            <p:ph type="title"/>
          </p:nvPr>
        </p:nvSpPr>
        <p:spPr>
          <a:xfrm>
            <a:off x="646111" y="452718"/>
            <a:ext cx="9404700" cy="1400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VAE-LSTM</a:t>
            </a:r>
            <a:endParaRPr/>
          </a:p>
        </p:txBody>
      </p:sp>
      <p:sp>
        <p:nvSpPr>
          <p:cNvPr id="354" name="Google Shape;354;g2f649c3dd40_0_54"/>
          <p:cNvSpPr txBox="1"/>
          <p:nvPr>
            <p:ph idx="1" type="body"/>
          </p:nvPr>
        </p:nvSpPr>
        <p:spPr>
          <a:xfrm>
            <a:off x="285850" y="1853125"/>
            <a:ext cx="4974900" cy="4812300"/>
          </a:xfrm>
          <a:prstGeom prst="rect">
            <a:avLst/>
          </a:prstGeom>
          <a:noFill/>
          <a:ln>
            <a:noFill/>
          </a:ln>
        </p:spPr>
        <p:txBody>
          <a:bodyPr anchorCtr="0" anchor="t" bIns="45700" lIns="91425" spcFirstLastPara="1" rIns="91425" wrap="square" tIns="45700">
            <a:normAutofit lnSpcReduction="20000"/>
          </a:bodyPr>
          <a:lstStyle/>
          <a:p>
            <a:pPr indent="-320040" lvl="0" marL="457200" rtl="0" algn="l">
              <a:lnSpc>
                <a:spcPct val="115000"/>
              </a:lnSpc>
              <a:spcBef>
                <a:spcPts val="1200"/>
              </a:spcBef>
              <a:spcAft>
                <a:spcPts val="0"/>
              </a:spcAft>
              <a:buSzPts val="1440"/>
              <a:buChar char="►"/>
            </a:pPr>
            <a:r>
              <a:rPr lang="en-US"/>
              <a:t>At each time step t, the LSTM-based encoder estimates the posterior distribution  by passing the LSTM output through two linear layers to compute the mean μ and covariance Σ​​ of the latent variable z​.</a:t>
            </a:r>
            <a:endParaRPr/>
          </a:p>
          <a:p>
            <a:pPr indent="0" lvl="0" marL="457200" rtl="0" algn="l">
              <a:lnSpc>
                <a:spcPct val="115000"/>
              </a:lnSpc>
              <a:spcBef>
                <a:spcPts val="1200"/>
              </a:spcBef>
              <a:spcAft>
                <a:spcPts val="0"/>
              </a:spcAft>
              <a:buNone/>
            </a:pPr>
            <a:r>
              <a:t/>
            </a:r>
            <a:endParaRPr/>
          </a:p>
          <a:p>
            <a:pPr indent="-320040" lvl="0" marL="457200" rtl="0" algn="l">
              <a:lnSpc>
                <a:spcPct val="115000"/>
              </a:lnSpc>
              <a:spcBef>
                <a:spcPts val="1200"/>
              </a:spcBef>
              <a:spcAft>
                <a:spcPts val="0"/>
              </a:spcAft>
              <a:buSzPts val="1440"/>
              <a:buChar char="►"/>
            </a:pPr>
            <a:r>
              <a:rPr lang="en-US"/>
              <a:t>The sampled latent variable z is fed into the LSTM-based decoder, which reconstructs the input.</a:t>
            </a:r>
            <a:endParaRPr/>
          </a:p>
          <a:p>
            <a:pPr indent="0" lvl="0" marL="0" rtl="0" algn="l">
              <a:lnSpc>
                <a:spcPct val="115000"/>
              </a:lnSpc>
              <a:spcBef>
                <a:spcPts val="1200"/>
              </a:spcBef>
              <a:spcAft>
                <a:spcPts val="0"/>
              </a:spcAft>
              <a:buNone/>
            </a:pPr>
            <a:r>
              <a:t/>
            </a:r>
            <a:endParaRPr/>
          </a:p>
          <a:p>
            <a:pPr indent="-241300" lvl="0" marL="342900" rtl="0" algn="l">
              <a:spcBef>
                <a:spcPts val="1200"/>
              </a:spcBef>
              <a:spcAft>
                <a:spcPts val="0"/>
              </a:spcAft>
              <a:buSzPts val="1600"/>
              <a:buNone/>
            </a:pPr>
            <a:r>
              <a:t/>
            </a:r>
            <a:endParaRPr/>
          </a:p>
        </p:txBody>
      </p:sp>
      <p:pic>
        <p:nvPicPr>
          <p:cNvPr id="355" name="Google Shape;355;g2f649c3dd40_0_54"/>
          <p:cNvPicPr preferRelativeResize="0"/>
          <p:nvPr/>
        </p:nvPicPr>
        <p:blipFill>
          <a:blip r:embed="rId3">
            <a:alphaModFix/>
          </a:blip>
          <a:stretch>
            <a:fillRect/>
          </a:stretch>
        </p:blipFill>
        <p:spPr>
          <a:xfrm>
            <a:off x="5687800" y="1677625"/>
            <a:ext cx="5934324" cy="4450749"/>
          </a:xfrm>
          <a:prstGeom prst="rect">
            <a:avLst/>
          </a:prstGeom>
          <a:noFill/>
          <a:ln>
            <a:noFill/>
          </a:ln>
        </p:spPr>
      </p:pic>
      <p:sp>
        <p:nvSpPr>
          <p:cNvPr id="356" name="Google Shape;356;g2f649c3dd40_0_54"/>
          <p:cNvSpPr txBox="1"/>
          <p:nvPr/>
        </p:nvSpPr>
        <p:spPr>
          <a:xfrm>
            <a:off x="646100" y="1086025"/>
            <a:ext cx="6618000" cy="5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chemeClr val="lt1"/>
                </a:solidFill>
                <a:latin typeface="Century Gothic"/>
                <a:ea typeface="Century Gothic"/>
                <a:cs typeface="Century Gothic"/>
                <a:sym typeface="Century Gothic"/>
              </a:rPr>
              <a:t>Architecture</a:t>
            </a:r>
            <a:endParaRPr sz="2000">
              <a:solidFill>
                <a:schemeClr val="lt1"/>
              </a:solidFill>
              <a:latin typeface="Century Gothic"/>
              <a:ea typeface="Century Gothic"/>
              <a:cs typeface="Century Gothic"/>
              <a:sym typeface="Century Gothic"/>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g2f649c3dd40_0_61"/>
          <p:cNvSpPr txBox="1"/>
          <p:nvPr>
            <p:ph type="title"/>
          </p:nvPr>
        </p:nvSpPr>
        <p:spPr>
          <a:xfrm>
            <a:off x="646111" y="452718"/>
            <a:ext cx="9404700" cy="1400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VAE-LSTM</a:t>
            </a:r>
            <a:endParaRPr/>
          </a:p>
        </p:txBody>
      </p:sp>
      <p:sp>
        <p:nvSpPr>
          <p:cNvPr id="362" name="Google Shape;362;g2f649c3dd40_0_61"/>
          <p:cNvSpPr txBox="1"/>
          <p:nvPr>
            <p:ph idx="1" type="body"/>
          </p:nvPr>
        </p:nvSpPr>
        <p:spPr>
          <a:xfrm>
            <a:off x="259175" y="1639625"/>
            <a:ext cx="11338200" cy="5157000"/>
          </a:xfrm>
          <a:prstGeom prst="rect">
            <a:avLst/>
          </a:prstGeom>
          <a:noFill/>
          <a:ln>
            <a:noFill/>
          </a:ln>
        </p:spPr>
        <p:txBody>
          <a:bodyPr anchorCtr="0" anchor="t" bIns="45700" lIns="91425" spcFirstLastPara="1" rIns="91425" wrap="square" tIns="45700">
            <a:normAutofit/>
          </a:bodyPr>
          <a:lstStyle/>
          <a:p>
            <a:pPr indent="-320040" lvl="0" marL="457200" rtl="0" algn="l">
              <a:lnSpc>
                <a:spcPct val="115000"/>
              </a:lnSpc>
              <a:spcBef>
                <a:spcPts val="1200"/>
              </a:spcBef>
              <a:spcAft>
                <a:spcPts val="0"/>
              </a:spcAft>
              <a:buSzPts val="1440"/>
              <a:buChar char="►"/>
            </a:pPr>
            <a:r>
              <a:rPr lang="en-US"/>
              <a:t>The LSTM-VAE model is enhanced with a denoising autoencoding criterion by adding Gaussian noise to the input, training the model to reconstruct the original input from the corrupted version.</a:t>
            </a:r>
            <a:endParaRPr/>
          </a:p>
          <a:p>
            <a:pPr indent="-320040" lvl="0" marL="457200" rtl="0" algn="l">
              <a:lnSpc>
                <a:spcPct val="115000"/>
              </a:lnSpc>
              <a:spcBef>
                <a:spcPts val="0"/>
              </a:spcBef>
              <a:spcAft>
                <a:spcPts val="0"/>
              </a:spcAft>
              <a:buSzPts val="1440"/>
              <a:buChar char="►"/>
            </a:pPr>
            <a:r>
              <a:rPr lang="en-US"/>
              <a:t>This approach modifies the variational lower bound to encourage the learning of robust latent representations, improving reconstruction quality and overall model performance.</a:t>
            </a:r>
            <a:endParaRPr/>
          </a:p>
        </p:txBody>
      </p:sp>
      <p:pic>
        <p:nvPicPr>
          <p:cNvPr id="363" name="Google Shape;363;g2f649c3dd40_0_61"/>
          <p:cNvPicPr preferRelativeResize="0"/>
          <p:nvPr/>
        </p:nvPicPr>
        <p:blipFill>
          <a:blip r:embed="rId3">
            <a:alphaModFix/>
          </a:blip>
          <a:stretch>
            <a:fillRect/>
          </a:stretch>
        </p:blipFill>
        <p:spPr>
          <a:xfrm>
            <a:off x="2271348" y="4328850"/>
            <a:ext cx="7649300" cy="1786700"/>
          </a:xfrm>
          <a:prstGeom prst="rect">
            <a:avLst/>
          </a:prstGeom>
          <a:noFill/>
          <a:ln>
            <a:noFill/>
          </a:ln>
        </p:spPr>
      </p:pic>
      <p:sp>
        <p:nvSpPr>
          <p:cNvPr id="364" name="Google Shape;364;g2f649c3dd40_0_61"/>
          <p:cNvSpPr txBox="1"/>
          <p:nvPr/>
        </p:nvSpPr>
        <p:spPr>
          <a:xfrm>
            <a:off x="646100" y="1086025"/>
            <a:ext cx="6618000" cy="5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chemeClr val="lt1"/>
                </a:solidFill>
                <a:latin typeface="Century Gothic"/>
                <a:ea typeface="Century Gothic"/>
                <a:cs typeface="Century Gothic"/>
                <a:sym typeface="Century Gothic"/>
              </a:rPr>
              <a:t>Loss</a:t>
            </a:r>
            <a:endParaRPr sz="2000">
              <a:solidFill>
                <a:schemeClr val="lt1"/>
              </a:solidFill>
              <a:latin typeface="Century Gothic"/>
              <a:ea typeface="Century Gothic"/>
              <a:cs typeface="Century Gothic"/>
              <a:sym typeface="Century Gothic"/>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g2f649c3dd40_0_68"/>
          <p:cNvSpPr txBox="1"/>
          <p:nvPr>
            <p:ph type="title"/>
          </p:nvPr>
        </p:nvSpPr>
        <p:spPr>
          <a:xfrm>
            <a:off x="833161" y="560418"/>
            <a:ext cx="9404700" cy="1400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VAE-LSTM</a:t>
            </a:r>
            <a:endParaRPr/>
          </a:p>
        </p:txBody>
      </p:sp>
      <p:sp>
        <p:nvSpPr>
          <p:cNvPr id="370" name="Google Shape;370;g2f649c3dd40_0_68"/>
          <p:cNvSpPr txBox="1"/>
          <p:nvPr/>
        </p:nvSpPr>
        <p:spPr>
          <a:xfrm>
            <a:off x="833150" y="1225225"/>
            <a:ext cx="6618000" cy="5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chemeClr val="lt1"/>
                </a:solidFill>
                <a:latin typeface="Century Gothic"/>
                <a:ea typeface="Century Gothic"/>
                <a:cs typeface="Century Gothic"/>
                <a:sym typeface="Century Gothic"/>
              </a:rPr>
              <a:t>Issues during training</a:t>
            </a:r>
            <a:endParaRPr sz="2000">
              <a:solidFill>
                <a:schemeClr val="lt1"/>
              </a:solidFill>
              <a:latin typeface="Century Gothic"/>
              <a:ea typeface="Century Gothic"/>
              <a:cs typeface="Century Gothic"/>
              <a:sym typeface="Century Gothic"/>
            </a:endParaRPr>
          </a:p>
        </p:txBody>
      </p:sp>
      <p:sp>
        <p:nvSpPr>
          <p:cNvPr id="371" name="Google Shape;371;g2f649c3dd40_0_68"/>
          <p:cNvSpPr txBox="1"/>
          <p:nvPr/>
        </p:nvSpPr>
        <p:spPr>
          <a:xfrm>
            <a:off x="646100" y="1960825"/>
            <a:ext cx="8430300" cy="4294500"/>
          </a:xfrm>
          <a:prstGeom prst="rect">
            <a:avLst/>
          </a:prstGeom>
          <a:noFill/>
          <a:ln>
            <a:noFill/>
          </a:ln>
        </p:spPr>
        <p:txBody>
          <a:bodyPr anchorCtr="0" anchor="t" bIns="91425" lIns="91425" spcFirstLastPara="1" rIns="91425" wrap="square" tIns="91425">
            <a:spAutoFit/>
          </a:bodyPr>
          <a:lstStyle/>
          <a:p>
            <a:pPr indent="-320040" lvl="0" marL="457200" rtl="0" algn="l">
              <a:lnSpc>
                <a:spcPct val="115000"/>
              </a:lnSpc>
              <a:spcBef>
                <a:spcPts val="1200"/>
              </a:spcBef>
              <a:spcAft>
                <a:spcPts val="0"/>
              </a:spcAft>
              <a:buClr>
                <a:srgbClr val="86D1D8"/>
              </a:buClr>
              <a:buSzPts val="1440"/>
              <a:buFont typeface="Noto Sans Symbols"/>
              <a:buChar char="►"/>
            </a:pPr>
            <a:r>
              <a:rPr lang="en-US" sz="2000">
                <a:solidFill>
                  <a:schemeClr val="lt1"/>
                </a:solidFill>
                <a:latin typeface="Century Gothic"/>
                <a:ea typeface="Century Gothic"/>
                <a:cs typeface="Century Gothic"/>
                <a:sym typeface="Century Gothic"/>
              </a:rPr>
              <a:t>The model faced significant issues during training, often resulting in NaN (Not-A-Number) loss values unpredictably.</a:t>
            </a:r>
            <a:endParaRPr sz="2000">
              <a:solidFill>
                <a:schemeClr val="lt1"/>
              </a:solidFill>
              <a:latin typeface="Century Gothic"/>
              <a:ea typeface="Century Gothic"/>
              <a:cs typeface="Century Gothic"/>
              <a:sym typeface="Century Gothic"/>
            </a:endParaRPr>
          </a:p>
          <a:p>
            <a:pPr indent="0" lvl="0" marL="457200" rtl="0" algn="l">
              <a:lnSpc>
                <a:spcPct val="115000"/>
              </a:lnSpc>
              <a:spcBef>
                <a:spcPts val="1200"/>
              </a:spcBef>
              <a:spcAft>
                <a:spcPts val="0"/>
              </a:spcAft>
              <a:buNone/>
            </a:pPr>
            <a:r>
              <a:t/>
            </a:r>
            <a:endParaRPr sz="2000">
              <a:solidFill>
                <a:schemeClr val="lt1"/>
              </a:solidFill>
              <a:latin typeface="Century Gothic"/>
              <a:ea typeface="Century Gothic"/>
              <a:cs typeface="Century Gothic"/>
              <a:sym typeface="Century Gothic"/>
            </a:endParaRPr>
          </a:p>
          <a:p>
            <a:pPr indent="-320040" lvl="0" marL="457200" rtl="0" algn="l">
              <a:lnSpc>
                <a:spcPct val="115000"/>
              </a:lnSpc>
              <a:spcBef>
                <a:spcPts val="1200"/>
              </a:spcBef>
              <a:spcAft>
                <a:spcPts val="0"/>
              </a:spcAft>
              <a:buClr>
                <a:srgbClr val="86D1D8"/>
              </a:buClr>
              <a:buSzPts val="1440"/>
              <a:buFont typeface="Noto Sans Symbols"/>
              <a:buChar char="►"/>
            </a:pPr>
            <a:r>
              <a:rPr lang="en-US" sz="2000">
                <a:solidFill>
                  <a:schemeClr val="lt1"/>
                </a:solidFill>
                <a:latin typeface="Century Gothic"/>
                <a:ea typeface="Century Gothic"/>
                <a:cs typeface="Century Gothic"/>
                <a:sym typeface="Century Gothic"/>
              </a:rPr>
              <a:t>This instability occurred at various training stages, making the process harder and potentially leading to a less efficient model.</a:t>
            </a:r>
            <a:endParaRPr sz="2000">
              <a:solidFill>
                <a:schemeClr val="lt1"/>
              </a:solidFill>
              <a:latin typeface="Century Gothic"/>
              <a:ea typeface="Century Gothic"/>
              <a:cs typeface="Century Gothic"/>
              <a:sym typeface="Century Gothic"/>
            </a:endParaRPr>
          </a:p>
          <a:p>
            <a:pPr indent="0" lvl="0" marL="457200" rtl="0" algn="l">
              <a:lnSpc>
                <a:spcPct val="115000"/>
              </a:lnSpc>
              <a:spcBef>
                <a:spcPts val="1200"/>
              </a:spcBef>
              <a:spcAft>
                <a:spcPts val="0"/>
              </a:spcAft>
              <a:buNone/>
            </a:pPr>
            <a:r>
              <a:t/>
            </a:r>
            <a:endParaRPr sz="2000">
              <a:solidFill>
                <a:schemeClr val="lt1"/>
              </a:solidFill>
              <a:latin typeface="Century Gothic"/>
              <a:ea typeface="Century Gothic"/>
              <a:cs typeface="Century Gothic"/>
              <a:sym typeface="Century Gothic"/>
            </a:endParaRPr>
          </a:p>
          <a:p>
            <a:pPr indent="-320040" lvl="0" marL="457200" rtl="0" algn="l">
              <a:lnSpc>
                <a:spcPct val="115000"/>
              </a:lnSpc>
              <a:spcBef>
                <a:spcPts val="1200"/>
              </a:spcBef>
              <a:spcAft>
                <a:spcPts val="0"/>
              </a:spcAft>
              <a:buClr>
                <a:srgbClr val="86D1D8"/>
              </a:buClr>
              <a:buSzPts val="1440"/>
              <a:buFont typeface="Noto Sans Symbols"/>
              <a:buChar char="►"/>
            </a:pPr>
            <a:r>
              <a:rPr lang="en-US" sz="2000">
                <a:solidFill>
                  <a:schemeClr val="lt1"/>
                </a:solidFill>
                <a:latin typeface="Century Gothic"/>
                <a:ea typeface="Century Gothic"/>
                <a:cs typeface="Century Gothic"/>
                <a:sym typeface="Century Gothic"/>
              </a:rPr>
              <a:t>Due to these challenges, the results might not be fully representative of the model's potential, and further techniques may be needed to address these numerical issues.</a:t>
            </a:r>
            <a:endParaRPr sz="2000">
              <a:solidFill>
                <a:schemeClr val="lt1"/>
              </a:solidFill>
              <a:latin typeface="Century Gothic"/>
              <a:ea typeface="Century Gothic"/>
              <a:cs typeface="Century Gothic"/>
              <a:sym typeface="Century Gothic"/>
            </a:endParaRPr>
          </a:p>
        </p:txBody>
      </p:sp>
      <p:sp>
        <p:nvSpPr>
          <p:cNvPr id="372" name="Google Shape;372;g2f649c3dd40_0_68"/>
          <p:cNvSpPr txBox="1"/>
          <p:nvPr/>
        </p:nvSpPr>
        <p:spPr>
          <a:xfrm>
            <a:off x="9812975" y="1960825"/>
            <a:ext cx="2721900" cy="450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5000">
                <a:solidFill>
                  <a:schemeClr val="lt1"/>
                </a:solidFill>
                <a:latin typeface="Century Gothic"/>
                <a:ea typeface="Century Gothic"/>
                <a:cs typeface="Century Gothic"/>
                <a:sym typeface="Century Gothic"/>
              </a:rPr>
              <a:t>!</a:t>
            </a:r>
            <a:endParaRPr sz="25000">
              <a:solidFill>
                <a:schemeClr val="lt1"/>
              </a:solidFill>
              <a:latin typeface="Century Gothic"/>
              <a:ea typeface="Century Gothic"/>
              <a:cs typeface="Century Gothic"/>
              <a:sym typeface="Century Gothic"/>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g2f649c3dd40_0_75"/>
          <p:cNvSpPr txBox="1"/>
          <p:nvPr>
            <p:ph type="title"/>
          </p:nvPr>
        </p:nvSpPr>
        <p:spPr>
          <a:xfrm>
            <a:off x="646111" y="452718"/>
            <a:ext cx="9404700" cy="1400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VAE-LSTM</a:t>
            </a:r>
            <a:endParaRPr/>
          </a:p>
        </p:txBody>
      </p:sp>
      <p:sp>
        <p:nvSpPr>
          <p:cNvPr id="378" name="Google Shape;378;g2f649c3dd40_0_75"/>
          <p:cNvSpPr txBox="1"/>
          <p:nvPr/>
        </p:nvSpPr>
        <p:spPr>
          <a:xfrm>
            <a:off x="646100" y="1086025"/>
            <a:ext cx="6618000" cy="5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chemeClr val="lt1"/>
                </a:solidFill>
                <a:latin typeface="Century Gothic"/>
                <a:ea typeface="Century Gothic"/>
                <a:cs typeface="Century Gothic"/>
                <a:sym typeface="Century Gothic"/>
              </a:rPr>
              <a:t>Possible reasons</a:t>
            </a:r>
            <a:endParaRPr sz="2000">
              <a:solidFill>
                <a:schemeClr val="lt1"/>
              </a:solidFill>
              <a:latin typeface="Century Gothic"/>
              <a:ea typeface="Century Gothic"/>
              <a:cs typeface="Century Gothic"/>
              <a:sym typeface="Century Gothic"/>
            </a:endParaRPr>
          </a:p>
        </p:txBody>
      </p:sp>
      <p:sp>
        <p:nvSpPr>
          <p:cNvPr id="379" name="Google Shape;379;g2f649c3dd40_0_75"/>
          <p:cNvSpPr txBox="1"/>
          <p:nvPr/>
        </p:nvSpPr>
        <p:spPr>
          <a:xfrm>
            <a:off x="646100" y="1853125"/>
            <a:ext cx="9404700" cy="4540800"/>
          </a:xfrm>
          <a:prstGeom prst="rect">
            <a:avLst/>
          </a:prstGeom>
          <a:noFill/>
          <a:ln>
            <a:noFill/>
          </a:ln>
        </p:spPr>
        <p:txBody>
          <a:bodyPr anchorCtr="0" anchor="t" bIns="91425" lIns="91425" spcFirstLastPara="1" rIns="91425" wrap="square" tIns="91425">
            <a:spAutoFit/>
          </a:bodyPr>
          <a:lstStyle/>
          <a:p>
            <a:pPr indent="-320040" lvl="0" marL="457200" rtl="0" algn="l">
              <a:lnSpc>
                <a:spcPct val="115000"/>
              </a:lnSpc>
              <a:spcBef>
                <a:spcPts val="1200"/>
              </a:spcBef>
              <a:spcAft>
                <a:spcPts val="0"/>
              </a:spcAft>
              <a:buClr>
                <a:srgbClr val="86D1D8"/>
              </a:buClr>
              <a:buSzPts val="1440"/>
              <a:buFont typeface="Noto Sans Symbols"/>
              <a:buChar char="►"/>
            </a:pPr>
            <a:r>
              <a:rPr lang="en-US" sz="2000">
                <a:solidFill>
                  <a:schemeClr val="lt1"/>
                </a:solidFill>
                <a:latin typeface="Century Gothic"/>
                <a:ea typeface="Century Gothic"/>
                <a:cs typeface="Century Gothic"/>
                <a:sym typeface="Century Gothic"/>
              </a:rPr>
              <a:t>Numerical Instability in KL Divergence: he KL divergence term in VAE can cause instability if the variance becomes too small or large;</a:t>
            </a:r>
            <a:endParaRPr sz="2000">
              <a:solidFill>
                <a:schemeClr val="lt1"/>
              </a:solidFill>
              <a:latin typeface="Century Gothic"/>
              <a:ea typeface="Century Gothic"/>
              <a:cs typeface="Century Gothic"/>
              <a:sym typeface="Century Gothic"/>
            </a:endParaRPr>
          </a:p>
          <a:p>
            <a:pPr indent="-320040" lvl="0" marL="457200" rtl="0" algn="l">
              <a:lnSpc>
                <a:spcPct val="115000"/>
              </a:lnSpc>
              <a:spcBef>
                <a:spcPts val="0"/>
              </a:spcBef>
              <a:spcAft>
                <a:spcPts val="0"/>
              </a:spcAft>
              <a:buClr>
                <a:srgbClr val="86D1D8"/>
              </a:buClr>
              <a:buSzPts val="1440"/>
              <a:buFont typeface="Noto Sans Symbols"/>
              <a:buChar char="►"/>
            </a:pPr>
            <a:r>
              <a:rPr lang="en-US" sz="2000">
                <a:solidFill>
                  <a:schemeClr val="lt1"/>
                </a:solidFill>
                <a:latin typeface="Century Gothic"/>
                <a:ea typeface="Century Gothic"/>
                <a:cs typeface="Century Gothic"/>
                <a:sym typeface="Century Gothic"/>
              </a:rPr>
              <a:t>Exploding/Vanishing Gradients in LSTM: LSTMs can suffer from exploding/vanishing gradients;</a:t>
            </a:r>
            <a:endParaRPr sz="2000">
              <a:solidFill>
                <a:schemeClr val="lt1"/>
              </a:solidFill>
              <a:latin typeface="Century Gothic"/>
              <a:ea typeface="Century Gothic"/>
              <a:cs typeface="Century Gothic"/>
              <a:sym typeface="Century Gothic"/>
            </a:endParaRPr>
          </a:p>
          <a:p>
            <a:pPr indent="-320040" lvl="0" marL="457200" rtl="0" algn="l">
              <a:lnSpc>
                <a:spcPct val="115000"/>
              </a:lnSpc>
              <a:spcBef>
                <a:spcPts val="0"/>
              </a:spcBef>
              <a:spcAft>
                <a:spcPts val="0"/>
              </a:spcAft>
              <a:buClr>
                <a:srgbClr val="86D1D8"/>
              </a:buClr>
              <a:buSzPts val="1440"/>
              <a:buFont typeface="Noto Sans Symbols"/>
              <a:buChar char="►"/>
            </a:pPr>
            <a:r>
              <a:rPr lang="en-US" sz="2000">
                <a:solidFill>
                  <a:schemeClr val="lt1"/>
                </a:solidFill>
                <a:latin typeface="Century Gothic"/>
                <a:ea typeface="Century Gothic"/>
                <a:cs typeface="Century Gothic"/>
                <a:sym typeface="Century Gothic"/>
              </a:rPr>
              <a:t>Division by Zero/Log of Zero: Operations like division or log can cause NaNs if zero values appear;</a:t>
            </a:r>
            <a:endParaRPr sz="2000">
              <a:solidFill>
                <a:schemeClr val="lt1"/>
              </a:solidFill>
              <a:latin typeface="Century Gothic"/>
              <a:ea typeface="Century Gothic"/>
              <a:cs typeface="Century Gothic"/>
              <a:sym typeface="Century Gothic"/>
            </a:endParaRPr>
          </a:p>
          <a:p>
            <a:pPr indent="-320040" lvl="0" marL="457200" rtl="0" algn="l">
              <a:lnSpc>
                <a:spcPct val="115000"/>
              </a:lnSpc>
              <a:spcBef>
                <a:spcPts val="0"/>
              </a:spcBef>
              <a:spcAft>
                <a:spcPts val="0"/>
              </a:spcAft>
              <a:buClr>
                <a:srgbClr val="86D1D8"/>
              </a:buClr>
              <a:buSzPts val="1440"/>
              <a:buFont typeface="Noto Sans Symbols"/>
              <a:buChar char="►"/>
            </a:pPr>
            <a:r>
              <a:rPr lang="en-US" sz="2000">
                <a:solidFill>
                  <a:schemeClr val="lt1"/>
                </a:solidFill>
                <a:latin typeface="Century Gothic"/>
                <a:ea typeface="Century Gothic"/>
                <a:cs typeface="Century Gothic"/>
                <a:sym typeface="Century Gothic"/>
              </a:rPr>
              <a:t>Improper Initialization: Poor weight initialization can lead to unstable activations;</a:t>
            </a:r>
            <a:endParaRPr sz="2000">
              <a:solidFill>
                <a:schemeClr val="lt1"/>
              </a:solidFill>
              <a:latin typeface="Century Gothic"/>
              <a:ea typeface="Century Gothic"/>
              <a:cs typeface="Century Gothic"/>
              <a:sym typeface="Century Gothic"/>
            </a:endParaRPr>
          </a:p>
          <a:p>
            <a:pPr indent="-320040" lvl="0" marL="457200" rtl="0" algn="l">
              <a:lnSpc>
                <a:spcPct val="115000"/>
              </a:lnSpc>
              <a:spcBef>
                <a:spcPts val="0"/>
              </a:spcBef>
              <a:spcAft>
                <a:spcPts val="0"/>
              </a:spcAft>
              <a:buClr>
                <a:srgbClr val="86D1D8"/>
              </a:buClr>
              <a:buSzPts val="1440"/>
              <a:buFont typeface="Noto Sans Symbols"/>
              <a:buChar char="►"/>
            </a:pPr>
            <a:r>
              <a:rPr lang="en-US" sz="2000">
                <a:solidFill>
                  <a:schemeClr val="lt1"/>
                </a:solidFill>
                <a:latin typeface="Century Gothic"/>
                <a:ea typeface="Century Gothic"/>
                <a:cs typeface="Century Gothic"/>
                <a:sym typeface="Century Gothic"/>
              </a:rPr>
              <a:t>Unstable Latent Space: An unbalanced loss function may cause the latent space to become unstable;</a:t>
            </a:r>
            <a:endParaRPr sz="2000">
              <a:solidFill>
                <a:schemeClr val="lt1"/>
              </a:solidFill>
              <a:latin typeface="Century Gothic"/>
              <a:ea typeface="Century Gothic"/>
              <a:cs typeface="Century Gothic"/>
              <a:sym typeface="Century Gothic"/>
            </a:endParaRPr>
          </a:p>
          <a:p>
            <a:pPr indent="-320040" lvl="0" marL="457200" rtl="0" algn="l">
              <a:lnSpc>
                <a:spcPct val="115000"/>
              </a:lnSpc>
              <a:spcBef>
                <a:spcPts val="0"/>
              </a:spcBef>
              <a:spcAft>
                <a:spcPts val="0"/>
              </a:spcAft>
              <a:buClr>
                <a:srgbClr val="86D1D8"/>
              </a:buClr>
              <a:buSzPts val="1440"/>
              <a:buFont typeface="Noto Sans Symbols"/>
              <a:buChar char="►"/>
            </a:pPr>
            <a:r>
              <a:rPr lang="en-US" sz="2000">
                <a:solidFill>
                  <a:schemeClr val="lt1"/>
                </a:solidFill>
                <a:latin typeface="Century Gothic"/>
                <a:ea typeface="Century Gothic"/>
                <a:cs typeface="Century Gothic"/>
                <a:sym typeface="Century Gothic"/>
              </a:rPr>
              <a:t>Implementation Error</a:t>
            </a:r>
            <a:endParaRPr sz="2000">
              <a:solidFill>
                <a:schemeClr val="lt1"/>
              </a:solidFill>
              <a:latin typeface="Century Gothic"/>
              <a:ea typeface="Century Gothic"/>
              <a:cs typeface="Century Gothic"/>
              <a:sym typeface="Century Gothic"/>
            </a:endParaRPr>
          </a:p>
          <a:p>
            <a:pPr indent="0" lvl="0" marL="0" rtl="0" algn="l">
              <a:lnSpc>
                <a:spcPct val="115000"/>
              </a:lnSpc>
              <a:spcBef>
                <a:spcPts val="1200"/>
              </a:spcBef>
              <a:spcAft>
                <a:spcPts val="1200"/>
              </a:spcAft>
              <a:buNone/>
            </a:pPr>
            <a:r>
              <a:rPr lang="en-US" sz="2000">
                <a:solidFill>
                  <a:schemeClr val="lt1"/>
                </a:solidFill>
                <a:latin typeface="Century Gothic"/>
                <a:ea typeface="Century Gothic"/>
                <a:cs typeface="Century Gothic"/>
                <a:sym typeface="Century Gothic"/>
              </a:rPr>
              <a:t>	… and many more</a:t>
            </a:r>
            <a:endParaRPr sz="2000">
              <a:solidFill>
                <a:schemeClr val="lt1"/>
              </a:solidFill>
              <a:latin typeface="Century Gothic"/>
              <a:ea typeface="Century Gothic"/>
              <a:cs typeface="Century Gothic"/>
              <a:sym typeface="Century Gothic"/>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g2f649c3dd40_0_81"/>
          <p:cNvSpPr txBox="1"/>
          <p:nvPr>
            <p:ph type="title"/>
          </p:nvPr>
        </p:nvSpPr>
        <p:spPr>
          <a:xfrm>
            <a:off x="646111" y="452718"/>
            <a:ext cx="9404700" cy="1400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VAE-LSTM</a:t>
            </a:r>
            <a:endParaRPr/>
          </a:p>
        </p:txBody>
      </p:sp>
      <p:sp>
        <p:nvSpPr>
          <p:cNvPr id="385" name="Google Shape;385;g2f649c3dd40_0_81"/>
          <p:cNvSpPr txBox="1"/>
          <p:nvPr/>
        </p:nvSpPr>
        <p:spPr>
          <a:xfrm>
            <a:off x="646100" y="1086025"/>
            <a:ext cx="6618000" cy="5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chemeClr val="lt1"/>
                </a:solidFill>
                <a:latin typeface="Century Gothic"/>
                <a:ea typeface="Century Gothic"/>
                <a:cs typeface="Century Gothic"/>
                <a:sym typeface="Century Gothic"/>
              </a:rPr>
              <a:t>Tested remediation techniques</a:t>
            </a:r>
            <a:endParaRPr sz="2000">
              <a:solidFill>
                <a:schemeClr val="lt1"/>
              </a:solidFill>
              <a:latin typeface="Century Gothic"/>
              <a:ea typeface="Century Gothic"/>
              <a:cs typeface="Century Gothic"/>
              <a:sym typeface="Century Gothic"/>
            </a:endParaRPr>
          </a:p>
        </p:txBody>
      </p:sp>
      <p:sp>
        <p:nvSpPr>
          <p:cNvPr id="386" name="Google Shape;386;g2f649c3dd40_0_81"/>
          <p:cNvSpPr txBox="1"/>
          <p:nvPr/>
        </p:nvSpPr>
        <p:spPr>
          <a:xfrm>
            <a:off x="801950" y="2196025"/>
            <a:ext cx="9404700" cy="22626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1200"/>
              </a:spcBef>
              <a:spcAft>
                <a:spcPts val="0"/>
              </a:spcAft>
              <a:buClr>
                <a:schemeClr val="lt1"/>
              </a:buClr>
              <a:buSzPts val="2000"/>
              <a:buFont typeface="Century Gothic"/>
              <a:buChar char="►"/>
            </a:pPr>
            <a:r>
              <a:rPr lang="en-US" sz="2000">
                <a:solidFill>
                  <a:schemeClr val="lt1"/>
                </a:solidFill>
                <a:latin typeface="Century Gothic"/>
                <a:ea typeface="Century Gothic"/>
                <a:cs typeface="Century Gothic"/>
                <a:sym typeface="Century Gothic"/>
              </a:rPr>
              <a:t>Gradient Clipping</a:t>
            </a:r>
            <a:endParaRPr sz="2000">
              <a:solidFill>
                <a:schemeClr val="lt1"/>
              </a:solidFill>
              <a:latin typeface="Century Gothic"/>
              <a:ea typeface="Century Gothic"/>
              <a:cs typeface="Century Gothic"/>
              <a:sym typeface="Century Gothic"/>
            </a:endParaRPr>
          </a:p>
          <a:p>
            <a:pPr indent="-355600" lvl="0" marL="457200" rtl="0" algn="l">
              <a:lnSpc>
                <a:spcPct val="115000"/>
              </a:lnSpc>
              <a:spcBef>
                <a:spcPts val="0"/>
              </a:spcBef>
              <a:spcAft>
                <a:spcPts val="0"/>
              </a:spcAft>
              <a:buClr>
                <a:schemeClr val="lt1"/>
              </a:buClr>
              <a:buSzPts val="2000"/>
              <a:buFont typeface="Century Gothic"/>
              <a:buChar char="►"/>
            </a:pPr>
            <a:r>
              <a:rPr lang="en-US" sz="2000">
                <a:solidFill>
                  <a:schemeClr val="lt1"/>
                </a:solidFill>
                <a:latin typeface="Century Gothic"/>
                <a:ea typeface="Century Gothic"/>
                <a:cs typeface="Century Gothic"/>
                <a:sym typeface="Century Gothic"/>
              </a:rPr>
              <a:t>Various levels of input scaling</a:t>
            </a:r>
            <a:endParaRPr sz="2000">
              <a:solidFill>
                <a:schemeClr val="lt1"/>
              </a:solidFill>
              <a:latin typeface="Century Gothic"/>
              <a:ea typeface="Century Gothic"/>
              <a:cs typeface="Century Gothic"/>
              <a:sym typeface="Century Gothic"/>
            </a:endParaRPr>
          </a:p>
          <a:p>
            <a:pPr indent="-355600" lvl="0" marL="457200" rtl="0" algn="l">
              <a:lnSpc>
                <a:spcPct val="115000"/>
              </a:lnSpc>
              <a:spcBef>
                <a:spcPts val="0"/>
              </a:spcBef>
              <a:spcAft>
                <a:spcPts val="0"/>
              </a:spcAft>
              <a:buClr>
                <a:schemeClr val="lt1"/>
              </a:buClr>
              <a:buSzPts val="2000"/>
              <a:buFont typeface="Century Gothic"/>
              <a:buChar char="►"/>
            </a:pPr>
            <a:r>
              <a:rPr lang="en-US" sz="2000">
                <a:solidFill>
                  <a:schemeClr val="lt1"/>
                </a:solidFill>
                <a:latin typeface="Century Gothic"/>
                <a:ea typeface="Century Gothic"/>
                <a:cs typeface="Century Gothic"/>
                <a:sym typeface="Century Gothic"/>
              </a:rPr>
              <a:t>Various levels of PCA</a:t>
            </a:r>
            <a:endParaRPr sz="2000">
              <a:solidFill>
                <a:schemeClr val="lt1"/>
              </a:solidFill>
              <a:latin typeface="Century Gothic"/>
              <a:ea typeface="Century Gothic"/>
              <a:cs typeface="Century Gothic"/>
              <a:sym typeface="Century Gothic"/>
            </a:endParaRPr>
          </a:p>
          <a:p>
            <a:pPr indent="-355600" lvl="0" marL="457200" rtl="0" algn="l">
              <a:lnSpc>
                <a:spcPct val="115000"/>
              </a:lnSpc>
              <a:spcBef>
                <a:spcPts val="0"/>
              </a:spcBef>
              <a:spcAft>
                <a:spcPts val="0"/>
              </a:spcAft>
              <a:buClr>
                <a:schemeClr val="lt1"/>
              </a:buClr>
              <a:buSzPts val="2000"/>
              <a:buFont typeface="Century Gothic"/>
              <a:buChar char="►"/>
            </a:pPr>
            <a:r>
              <a:rPr lang="en-US" sz="2000">
                <a:solidFill>
                  <a:schemeClr val="lt1"/>
                </a:solidFill>
                <a:latin typeface="Century Gothic"/>
                <a:ea typeface="Century Gothic"/>
                <a:cs typeface="Century Gothic"/>
                <a:sym typeface="Century Gothic"/>
              </a:rPr>
              <a:t>Lower Learning Rate</a:t>
            </a:r>
            <a:endParaRPr sz="2000">
              <a:solidFill>
                <a:schemeClr val="lt1"/>
              </a:solidFill>
              <a:latin typeface="Century Gothic"/>
              <a:ea typeface="Century Gothic"/>
              <a:cs typeface="Century Gothic"/>
              <a:sym typeface="Century Gothic"/>
            </a:endParaRPr>
          </a:p>
          <a:p>
            <a:pPr indent="-355600" lvl="0" marL="457200" rtl="0" algn="l">
              <a:lnSpc>
                <a:spcPct val="115000"/>
              </a:lnSpc>
              <a:spcBef>
                <a:spcPts val="0"/>
              </a:spcBef>
              <a:spcAft>
                <a:spcPts val="0"/>
              </a:spcAft>
              <a:buClr>
                <a:schemeClr val="lt1"/>
              </a:buClr>
              <a:buSzPts val="2000"/>
              <a:buFont typeface="Century Gothic"/>
              <a:buChar char="►"/>
            </a:pPr>
            <a:r>
              <a:rPr lang="en-US" sz="2000">
                <a:solidFill>
                  <a:schemeClr val="lt1"/>
                </a:solidFill>
                <a:latin typeface="Century Gothic"/>
                <a:ea typeface="Century Gothic"/>
                <a:cs typeface="Century Gothic"/>
                <a:sym typeface="Century Gothic"/>
              </a:rPr>
              <a:t>Linear layers simplification</a:t>
            </a:r>
            <a:endParaRPr sz="2000">
              <a:solidFill>
                <a:schemeClr val="lt1"/>
              </a:solidFill>
              <a:latin typeface="Century Gothic"/>
              <a:ea typeface="Century Gothic"/>
              <a:cs typeface="Century Gothic"/>
              <a:sym typeface="Century Gothic"/>
            </a:endParaRPr>
          </a:p>
          <a:p>
            <a:pPr indent="-355600" lvl="0" marL="457200" rtl="0" algn="l">
              <a:lnSpc>
                <a:spcPct val="115000"/>
              </a:lnSpc>
              <a:spcBef>
                <a:spcPts val="0"/>
              </a:spcBef>
              <a:spcAft>
                <a:spcPts val="0"/>
              </a:spcAft>
              <a:buClr>
                <a:schemeClr val="lt1"/>
              </a:buClr>
              <a:buSzPts val="2000"/>
              <a:buFont typeface="Century Gothic"/>
              <a:buChar char="►"/>
            </a:pPr>
            <a:r>
              <a:rPr lang="en-US" sz="2000">
                <a:solidFill>
                  <a:schemeClr val="lt1"/>
                </a:solidFill>
                <a:latin typeface="Century Gothic"/>
                <a:ea typeface="Century Gothic"/>
                <a:cs typeface="Century Gothic"/>
                <a:sym typeface="Century Gothic"/>
              </a:rPr>
              <a:t>Changed Activations</a:t>
            </a:r>
            <a:endParaRPr sz="2000">
              <a:solidFill>
                <a:schemeClr val="lt1"/>
              </a:solidFill>
              <a:latin typeface="Century Gothic"/>
              <a:ea typeface="Century Gothic"/>
              <a:cs typeface="Century Gothic"/>
              <a:sym typeface="Century Gothic"/>
            </a:endParaRPr>
          </a:p>
        </p:txBody>
      </p:sp>
      <p:sp>
        <p:nvSpPr>
          <p:cNvPr id="387" name="Google Shape;387;g2f649c3dd40_0_81"/>
          <p:cNvSpPr txBox="1"/>
          <p:nvPr/>
        </p:nvSpPr>
        <p:spPr>
          <a:xfrm>
            <a:off x="801950" y="5278575"/>
            <a:ext cx="9850500" cy="11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chemeClr val="lt1"/>
                </a:solidFill>
                <a:latin typeface="Century Gothic"/>
                <a:ea typeface="Century Gothic"/>
                <a:cs typeface="Century Gothic"/>
                <a:sym typeface="Century Gothic"/>
              </a:rPr>
              <a:t>All these techniques helped mitigate the issue but didn’t solve it</a:t>
            </a:r>
            <a:endParaRPr sz="2000">
              <a:solidFill>
                <a:schemeClr val="lt1"/>
              </a:solidFill>
              <a:latin typeface="Century Gothic"/>
              <a:ea typeface="Century Gothic"/>
              <a:cs typeface="Century Gothic"/>
              <a:sym typeface="Century Gothic"/>
            </a:endParaRPr>
          </a:p>
        </p:txBody>
      </p:sp>
      <p:sp>
        <p:nvSpPr>
          <p:cNvPr id="388" name="Google Shape;388;g2f649c3dd40_0_81"/>
          <p:cNvSpPr txBox="1"/>
          <p:nvPr/>
        </p:nvSpPr>
        <p:spPr>
          <a:xfrm>
            <a:off x="7470000" y="1245675"/>
            <a:ext cx="3000000" cy="403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0">
                <a:solidFill>
                  <a:schemeClr val="lt1"/>
                </a:solidFill>
                <a:latin typeface="Century Gothic"/>
                <a:ea typeface="Century Gothic"/>
                <a:cs typeface="Century Gothic"/>
                <a:sym typeface="Century Gothic"/>
              </a:rPr>
              <a:t>?</a:t>
            </a:r>
            <a:endParaRPr sz="25000">
              <a:solidFill>
                <a:schemeClr val="lt1"/>
              </a:solidFill>
              <a:latin typeface="Century Gothic"/>
              <a:ea typeface="Century Gothic"/>
              <a:cs typeface="Century Gothic"/>
              <a:sym typeface="Century Gothic"/>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g2f649c3dd40_0_89"/>
          <p:cNvSpPr txBox="1"/>
          <p:nvPr>
            <p:ph type="title"/>
          </p:nvPr>
        </p:nvSpPr>
        <p:spPr>
          <a:xfrm>
            <a:off x="646111" y="452718"/>
            <a:ext cx="9404700" cy="1400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Final Results</a:t>
            </a:r>
            <a:endParaRPr/>
          </a:p>
        </p:txBody>
      </p:sp>
      <p:sp>
        <p:nvSpPr>
          <p:cNvPr id="394" name="Google Shape;394;g2f649c3dd40_0_89"/>
          <p:cNvSpPr txBox="1"/>
          <p:nvPr>
            <p:ph idx="1" type="body"/>
          </p:nvPr>
        </p:nvSpPr>
        <p:spPr>
          <a:xfrm>
            <a:off x="878241" y="1488850"/>
            <a:ext cx="10435500" cy="2442000"/>
          </a:xfrm>
          <a:prstGeom prst="rect">
            <a:avLst/>
          </a:prstGeom>
        </p:spPr>
        <p:txBody>
          <a:bodyPr anchorCtr="0" anchor="t" bIns="45700" lIns="91425" spcFirstLastPara="1" rIns="91425" wrap="square" tIns="45700">
            <a:normAutofit/>
          </a:bodyPr>
          <a:lstStyle/>
          <a:p>
            <a:pPr indent="-355600" lvl="0" marL="457200" rtl="0" algn="l">
              <a:lnSpc>
                <a:spcPct val="115000"/>
              </a:lnSpc>
              <a:spcBef>
                <a:spcPts val="1200"/>
              </a:spcBef>
              <a:spcAft>
                <a:spcPts val="0"/>
              </a:spcAft>
              <a:buClr>
                <a:schemeClr val="lt1"/>
              </a:buClr>
              <a:buSzPts val="2000"/>
              <a:buFont typeface="Century Gothic"/>
              <a:buChar char="►"/>
            </a:pPr>
            <a:r>
              <a:rPr lang="en-US"/>
              <a:t>MSCRED performs best when threshold refinement is possible</a:t>
            </a:r>
            <a:endParaRPr/>
          </a:p>
          <a:p>
            <a:pPr indent="-355600" lvl="0" marL="457200" rtl="0" algn="l">
              <a:lnSpc>
                <a:spcPct val="115000"/>
              </a:lnSpc>
              <a:spcBef>
                <a:spcPts val="0"/>
              </a:spcBef>
              <a:spcAft>
                <a:spcPts val="0"/>
              </a:spcAft>
              <a:buClr>
                <a:schemeClr val="lt1"/>
              </a:buClr>
              <a:buSzPts val="2000"/>
              <a:buFont typeface="Century Gothic"/>
              <a:buChar char="►"/>
            </a:pPr>
            <a:r>
              <a:rPr lang="en-US"/>
              <a:t>TadGan shows more robust behavior</a:t>
            </a:r>
            <a:endParaRPr/>
          </a:p>
          <a:p>
            <a:pPr indent="-355600" lvl="0" marL="457200" rtl="0" algn="l">
              <a:lnSpc>
                <a:spcPct val="115000"/>
              </a:lnSpc>
              <a:spcBef>
                <a:spcPts val="0"/>
              </a:spcBef>
              <a:spcAft>
                <a:spcPts val="0"/>
              </a:spcAft>
              <a:buClr>
                <a:schemeClr val="lt1"/>
              </a:buClr>
              <a:buSzPts val="2000"/>
              <a:buFont typeface="Century Gothic"/>
              <a:buChar char="►"/>
            </a:pPr>
            <a:r>
              <a:rPr lang="en-US"/>
              <a:t>MTGFLOW has good performance on precision/recall metrics</a:t>
            </a:r>
            <a:endParaRPr/>
          </a:p>
          <a:p>
            <a:pPr indent="-355600" lvl="0" marL="457200" rtl="0" algn="l">
              <a:lnSpc>
                <a:spcPct val="115000"/>
              </a:lnSpc>
              <a:spcBef>
                <a:spcPts val="0"/>
              </a:spcBef>
              <a:spcAft>
                <a:spcPts val="0"/>
              </a:spcAft>
              <a:buClr>
                <a:schemeClr val="lt1"/>
              </a:buClr>
              <a:buSzPts val="2000"/>
              <a:buFont typeface="Century Gothic"/>
              <a:buChar char="►"/>
            </a:pPr>
            <a:r>
              <a:rPr lang="en-US"/>
              <a:t>Window-based approaches consistently working better</a:t>
            </a:r>
            <a:endParaRPr/>
          </a:p>
          <a:p>
            <a:pPr indent="-355600" lvl="0" marL="457200" rtl="0" algn="l">
              <a:lnSpc>
                <a:spcPct val="115000"/>
              </a:lnSpc>
              <a:spcBef>
                <a:spcPts val="0"/>
              </a:spcBef>
              <a:spcAft>
                <a:spcPts val="0"/>
              </a:spcAft>
              <a:buClr>
                <a:schemeClr val="lt1"/>
              </a:buClr>
              <a:buSzPts val="2000"/>
              <a:buFont typeface="Century Gothic"/>
              <a:buChar char="►"/>
            </a:pPr>
            <a:r>
              <a:rPr lang="en-US"/>
              <a:t>Simple latency analysis shows MSCRED as the heavies</a:t>
            </a:r>
            <a:endParaRPr/>
          </a:p>
          <a:p>
            <a:pPr indent="-355600" lvl="0" marL="457200" rtl="0" algn="l">
              <a:lnSpc>
                <a:spcPct val="115000"/>
              </a:lnSpc>
              <a:spcBef>
                <a:spcPts val="0"/>
              </a:spcBef>
              <a:spcAft>
                <a:spcPts val="0"/>
              </a:spcAft>
              <a:buClr>
                <a:schemeClr val="lt1"/>
              </a:buClr>
              <a:buSzPts val="2000"/>
              <a:buFont typeface="Century Gothic"/>
              <a:buChar char="►"/>
            </a:pPr>
            <a:r>
              <a:rPr lang="en-US"/>
              <a:t>Positive effect of PCA (characteristic of the dataset)</a:t>
            </a:r>
            <a:endParaRPr/>
          </a:p>
        </p:txBody>
      </p:sp>
      <p:pic>
        <p:nvPicPr>
          <p:cNvPr id="395" name="Google Shape;395;g2f649c3dd40_0_89"/>
          <p:cNvPicPr preferRelativeResize="0"/>
          <p:nvPr/>
        </p:nvPicPr>
        <p:blipFill>
          <a:blip r:embed="rId3">
            <a:alphaModFix/>
          </a:blip>
          <a:stretch>
            <a:fillRect/>
          </a:stretch>
        </p:blipFill>
        <p:spPr>
          <a:xfrm>
            <a:off x="3098620" y="3930850"/>
            <a:ext cx="5994754" cy="23176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g2f649c3dd40_1_8"/>
          <p:cNvSpPr txBox="1"/>
          <p:nvPr>
            <p:ph type="title"/>
          </p:nvPr>
        </p:nvSpPr>
        <p:spPr>
          <a:xfrm>
            <a:off x="2749650" y="2996250"/>
            <a:ext cx="6692700" cy="865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Thanks for your attention.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4"/>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Model Selection</a:t>
            </a:r>
            <a:endParaRPr/>
          </a:p>
        </p:txBody>
      </p:sp>
      <p:sp>
        <p:nvSpPr>
          <p:cNvPr id="168" name="Google Shape;168;p4"/>
          <p:cNvSpPr txBox="1"/>
          <p:nvPr>
            <p:ph idx="1" type="body"/>
          </p:nvPr>
        </p:nvSpPr>
        <p:spPr>
          <a:xfrm>
            <a:off x="875150" y="1727900"/>
            <a:ext cx="9175800" cy="41955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a:p>
            <a:pPr indent="-342900" lvl="0" marL="342900" rtl="0" algn="l">
              <a:spcBef>
                <a:spcPts val="0"/>
              </a:spcBef>
              <a:spcAft>
                <a:spcPts val="0"/>
              </a:spcAft>
              <a:buSzPts val="1600"/>
              <a:buChar char="►"/>
            </a:pPr>
            <a:r>
              <a:rPr b="1" lang="en-US"/>
              <a:t>TadGAN</a:t>
            </a:r>
            <a:r>
              <a:rPr lang="en-US"/>
              <a:t>: Time Series Anomaly Detection Using Generative Adversarial Networks</a:t>
            </a:r>
            <a:endParaRPr/>
          </a:p>
          <a:p>
            <a:pPr indent="0" lvl="0" marL="342900" rtl="0" algn="l">
              <a:spcBef>
                <a:spcPts val="0"/>
              </a:spcBef>
              <a:spcAft>
                <a:spcPts val="0"/>
              </a:spcAft>
              <a:buNone/>
            </a:pPr>
            <a:r>
              <a:t/>
            </a:r>
            <a:endParaRPr/>
          </a:p>
          <a:p>
            <a:pPr indent="-342900" lvl="0" marL="342900" rtl="0" algn="l">
              <a:spcBef>
                <a:spcPts val="0"/>
              </a:spcBef>
              <a:spcAft>
                <a:spcPts val="0"/>
              </a:spcAft>
              <a:buSzPts val="1600"/>
              <a:buChar char="►"/>
            </a:pPr>
            <a:r>
              <a:rPr b="1" lang="en-US"/>
              <a:t>MSCRED</a:t>
            </a:r>
            <a:r>
              <a:rPr lang="en-US"/>
              <a:t>: a Multi-Scale Convolutional Recurrent Encoder-Decoder for time series anomaly detection</a:t>
            </a:r>
            <a:endParaRPr/>
          </a:p>
          <a:p>
            <a:pPr indent="0" lvl="0" marL="342900" rtl="0" algn="l">
              <a:spcBef>
                <a:spcPts val="0"/>
              </a:spcBef>
              <a:spcAft>
                <a:spcPts val="0"/>
              </a:spcAft>
              <a:buNone/>
            </a:pPr>
            <a:r>
              <a:t/>
            </a:r>
            <a:endParaRPr/>
          </a:p>
          <a:p>
            <a:pPr indent="-342900" lvl="0" marL="342900" rtl="0" algn="l">
              <a:spcBef>
                <a:spcPts val="0"/>
              </a:spcBef>
              <a:spcAft>
                <a:spcPts val="0"/>
              </a:spcAft>
              <a:buSzPts val="1600"/>
              <a:buChar char="►"/>
            </a:pPr>
            <a:r>
              <a:rPr b="1" lang="en-US"/>
              <a:t>MTGFLOW</a:t>
            </a:r>
            <a:r>
              <a:rPr lang="en-US"/>
              <a:t>: a method based on Normalizing Flow and GNN</a:t>
            </a:r>
            <a:endParaRPr/>
          </a:p>
          <a:p>
            <a:pPr indent="0" lvl="0" marL="342900" rtl="0" algn="l">
              <a:spcBef>
                <a:spcPts val="0"/>
              </a:spcBef>
              <a:spcAft>
                <a:spcPts val="0"/>
              </a:spcAft>
              <a:buNone/>
            </a:pPr>
            <a:r>
              <a:t/>
            </a:r>
            <a:endParaRPr/>
          </a:p>
          <a:p>
            <a:pPr indent="-342900" lvl="0" marL="342900" rtl="0" algn="l">
              <a:spcBef>
                <a:spcPts val="0"/>
              </a:spcBef>
              <a:spcAft>
                <a:spcPts val="0"/>
              </a:spcAft>
              <a:buSzPts val="1600"/>
              <a:buChar char="►"/>
            </a:pPr>
            <a:r>
              <a:rPr b="1" lang="en-US"/>
              <a:t>VAE-LSTM</a:t>
            </a:r>
            <a:r>
              <a:rPr lang="en-US"/>
              <a:t>: Variational Autoencoder hybrid method using LSTM techniques</a:t>
            </a:r>
            <a:endParaRPr/>
          </a:p>
          <a:p>
            <a:pPr indent="0" lvl="0" marL="34290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9"/>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Evaluation Metrics</a:t>
            </a:r>
            <a:endParaRPr/>
          </a:p>
        </p:txBody>
      </p:sp>
      <p:sp>
        <p:nvSpPr>
          <p:cNvPr id="174" name="Google Shape;174;p9"/>
          <p:cNvSpPr txBox="1"/>
          <p:nvPr>
            <p:ph idx="1" type="body"/>
          </p:nvPr>
        </p:nvSpPr>
        <p:spPr>
          <a:xfrm>
            <a:off x="796500" y="2048775"/>
            <a:ext cx="8367300" cy="5004900"/>
          </a:xfrm>
          <a:prstGeom prst="rect">
            <a:avLst/>
          </a:prstGeom>
          <a:noFill/>
          <a:ln>
            <a:noFill/>
          </a:ln>
        </p:spPr>
        <p:txBody>
          <a:bodyPr anchorCtr="0" anchor="t" bIns="45700" lIns="91425" spcFirstLastPara="1" rIns="91425" wrap="square" tIns="45700">
            <a:normAutofit/>
          </a:bodyPr>
          <a:lstStyle/>
          <a:p>
            <a:pPr indent="-320040" lvl="0" marL="457200" rtl="0" algn="l">
              <a:spcBef>
                <a:spcPts val="0"/>
              </a:spcBef>
              <a:spcAft>
                <a:spcPts val="0"/>
              </a:spcAft>
              <a:buSzPts val="1440"/>
              <a:buChar char="►"/>
            </a:pPr>
            <a:r>
              <a:rPr b="1" lang="en-US"/>
              <a:t>Point-wise evaluation</a:t>
            </a:r>
            <a:r>
              <a:rPr lang="en-US"/>
              <a:t>: Since our examined methods</a:t>
            </a:r>
            <a:endParaRPr/>
          </a:p>
          <a:p>
            <a:pPr indent="0" lvl="0" marL="457200" rtl="0" algn="l">
              <a:spcBef>
                <a:spcPts val="0"/>
              </a:spcBef>
              <a:spcAft>
                <a:spcPts val="0"/>
              </a:spcAft>
              <a:buNone/>
            </a:pPr>
            <a:r>
              <a:rPr lang="en-US"/>
              <a:t>output is in all case a window score, the score for an instance</a:t>
            </a:r>
            <a:endParaRPr/>
          </a:p>
          <a:p>
            <a:pPr indent="0" lvl="0" marL="457200" rtl="0" algn="l">
              <a:spcBef>
                <a:spcPts val="0"/>
              </a:spcBef>
              <a:spcAft>
                <a:spcPts val="0"/>
              </a:spcAft>
              <a:buNone/>
            </a:pPr>
            <a:r>
              <a:rPr lang="en-US"/>
              <a:t>is obtained as average of the window-scores of windows that</a:t>
            </a:r>
            <a:endParaRPr/>
          </a:p>
          <a:p>
            <a:pPr indent="0" lvl="0" marL="457200" rtl="0" algn="l">
              <a:spcBef>
                <a:spcPts val="0"/>
              </a:spcBef>
              <a:spcAft>
                <a:spcPts val="0"/>
              </a:spcAft>
              <a:buNone/>
            </a:pPr>
            <a:r>
              <a:rPr lang="en-US"/>
              <a:t>include that instance.</a:t>
            </a:r>
            <a:endParaRPr/>
          </a:p>
          <a:p>
            <a:pPr indent="0" lvl="0" marL="457200" rtl="0" algn="l">
              <a:spcBef>
                <a:spcPts val="0"/>
              </a:spcBef>
              <a:spcAft>
                <a:spcPts val="0"/>
              </a:spcAft>
              <a:buNone/>
            </a:pPr>
            <a:r>
              <a:t/>
            </a:r>
            <a:endParaRPr/>
          </a:p>
          <a:p>
            <a:pPr indent="-320040" lvl="0" marL="457200" rtl="0" algn="l">
              <a:spcBef>
                <a:spcPts val="0"/>
              </a:spcBef>
              <a:spcAft>
                <a:spcPts val="0"/>
              </a:spcAft>
              <a:buSzPts val="1440"/>
              <a:buChar char="►"/>
            </a:pPr>
            <a:r>
              <a:rPr b="1" lang="en-US"/>
              <a:t>Window-wise evaluation</a:t>
            </a:r>
            <a:r>
              <a:rPr lang="en-US"/>
              <a:t>: In order to evaluate a window,</a:t>
            </a:r>
            <a:endParaRPr/>
          </a:p>
          <a:p>
            <a:pPr indent="0" lvl="0" marL="457200" rtl="0" algn="l">
              <a:spcBef>
                <a:spcPts val="0"/>
              </a:spcBef>
              <a:spcAft>
                <a:spcPts val="0"/>
              </a:spcAft>
              <a:buNone/>
            </a:pPr>
            <a:r>
              <a:rPr lang="en-US"/>
              <a:t>its label is considered positive if there is an overlapping</a:t>
            </a:r>
            <a:endParaRPr/>
          </a:p>
          <a:p>
            <a:pPr indent="0" lvl="0" marL="457200" rtl="0" algn="l">
              <a:spcBef>
                <a:spcPts val="0"/>
              </a:spcBef>
              <a:spcAft>
                <a:spcPts val="0"/>
              </a:spcAft>
              <a:buNone/>
            </a:pPr>
            <a:r>
              <a:rPr lang="en-US"/>
              <a:t>with an anomaly interval so this bring to an overestimate of</a:t>
            </a:r>
            <a:endParaRPr/>
          </a:p>
          <a:p>
            <a:pPr indent="0" lvl="0" marL="457200" rtl="0" algn="l">
              <a:spcBef>
                <a:spcPts val="0"/>
              </a:spcBef>
              <a:spcAft>
                <a:spcPts val="0"/>
              </a:spcAft>
              <a:buNone/>
            </a:pPr>
            <a:r>
              <a:rPr lang="en-US"/>
              <a:t>anomalous ground-truth and hence higher AUPRC and maxF1</a:t>
            </a:r>
            <a:endParaRPr/>
          </a:p>
          <a:p>
            <a:pPr indent="0" lvl="0" marL="457200" rtl="0" algn="l">
              <a:spcBef>
                <a:spcPts val="0"/>
              </a:spcBef>
              <a:spcAft>
                <a:spcPts val="0"/>
              </a:spcAft>
              <a:buNone/>
            </a:pPr>
            <a:r>
              <a:rPr lang="en-US"/>
              <a:t>scores.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sz="3600"/>
              <a:t>TadGan(Timeseries anomaly detection Gan)</a:t>
            </a:r>
            <a:endParaRPr/>
          </a:p>
        </p:txBody>
      </p:sp>
      <p:sp>
        <p:nvSpPr>
          <p:cNvPr id="180" name="Google Shape;180;p5"/>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en-US"/>
              <a:t>TadGan is a model developed by MIT ,it is an unsupervised approach based on Generative Adversarial Network (GAN),</a:t>
            </a:r>
            <a:endParaRPr/>
          </a:p>
          <a:p>
            <a:pPr indent="0" lvl="0" marL="342900" rtl="0" algn="l">
              <a:spcBef>
                <a:spcPts val="0"/>
              </a:spcBef>
              <a:spcAft>
                <a:spcPts val="0"/>
              </a:spcAft>
              <a:buNone/>
            </a:pPr>
            <a:r>
              <a:rPr lang="en-US"/>
              <a:t>where to capture the pattern of time-series the Generator is trained which is based on LSTM-Recurrent network and discriminators which are based on convolutional network CNN. After training the anomaly detection task is made by using the reconstruction error.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2f204676e92_0_2"/>
          <p:cNvSpPr txBox="1"/>
          <p:nvPr>
            <p:ph type="title"/>
          </p:nvPr>
        </p:nvSpPr>
        <p:spPr>
          <a:xfrm>
            <a:off x="646111" y="452718"/>
            <a:ext cx="9404700" cy="1400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sz="3600"/>
              <a:t>TadGan(Timeseries anomaly detection Gan)-Model Architecture Overview</a:t>
            </a:r>
            <a:endParaRPr/>
          </a:p>
        </p:txBody>
      </p:sp>
      <p:sp>
        <p:nvSpPr>
          <p:cNvPr id="186" name="Google Shape;186;g2f204676e92_0_2"/>
          <p:cNvSpPr txBox="1"/>
          <p:nvPr>
            <p:ph idx="1" type="body"/>
          </p:nvPr>
        </p:nvSpPr>
        <p:spPr>
          <a:xfrm>
            <a:off x="1103312" y="2052918"/>
            <a:ext cx="8946600" cy="41955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a:p>
            <a:pPr indent="0" lvl="0" marL="0" rtl="0" algn="l">
              <a:spcBef>
                <a:spcPts val="1000"/>
              </a:spcBef>
              <a:spcAft>
                <a:spcPts val="0"/>
              </a:spcAft>
              <a:buNone/>
            </a:pPr>
            <a:r>
              <a:rPr lang="en-US"/>
              <a:t>Encoder: it maps the input data in the latent dimension </a:t>
            </a:r>
            <a:endParaRPr/>
          </a:p>
          <a:p>
            <a:pPr indent="0" lvl="0" marL="0" rtl="0" algn="l">
              <a:spcBef>
                <a:spcPts val="1000"/>
              </a:spcBef>
              <a:spcAft>
                <a:spcPts val="0"/>
              </a:spcAft>
              <a:buNone/>
            </a:pPr>
            <a:r>
              <a:rPr lang="en-US"/>
              <a:t>Generator: which </a:t>
            </a:r>
            <a:r>
              <a:rPr lang="en-US"/>
              <a:t>continuously</a:t>
            </a:r>
            <a:r>
              <a:rPr lang="en-US"/>
              <a:t> generate the data both in the original dimension and latent dimension </a:t>
            </a:r>
            <a:endParaRPr/>
          </a:p>
          <a:p>
            <a:pPr indent="0" lvl="0" marL="0" rtl="0" algn="l">
              <a:spcBef>
                <a:spcPts val="1000"/>
              </a:spcBef>
              <a:spcAft>
                <a:spcPts val="0"/>
              </a:spcAft>
              <a:buNone/>
            </a:pPr>
            <a:r>
              <a:rPr lang="en-US"/>
              <a:t>Discriminator Cx: it has the usage to distinguish the generated time-series and the original time-series in the original dimension </a:t>
            </a:r>
            <a:endParaRPr/>
          </a:p>
          <a:p>
            <a:pPr indent="0" lvl="0" marL="0" rtl="0" algn="l">
              <a:spcBef>
                <a:spcPts val="1000"/>
              </a:spcBef>
              <a:spcAft>
                <a:spcPts val="0"/>
              </a:spcAft>
              <a:buNone/>
            </a:pPr>
            <a:r>
              <a:rPr lang="en-US"/>
              <a:t>Discriminator Cz: it has the usage to distinguish </a:t>
            </a:r>
            <a:r>
              <a:rPr lang="en-US"/>
              <a:t>is to distinguish between random latent samples z ∼ Pz and encoded time series in the latent </a:t>
            </a:r>
            <a:r>
              <a:rPr lang="en-US"/>
              <a:t>dimension</a:t>
            </a:r>
            <a:endParaRPr/>
          </a:p>
          <a:p>
            <a:pPr indent="0" lvl="0" marL="0" rtl="0" algn="l">
              <a:spcBef>
                <a:spcPts val="100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2f2c34977eb_0_5"/>
          <p:cNvSpPr txBox="1"/>
          <p:nvPr>
            <p:ph type="title"/>
          </p:nvPr>
        </p:nvSpPr>
        <p:spPr>
          <a:xfrm>
            <a:off x="646111" y="452718"/>
            <a:ext cx="9404700" cy="1400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sz="3600"/>
              <a:t>TadGan(Time Series anomaly detection Gan)-Wasserstein Loss</a:t>
            </a:r>
            <a:endParaRPr/>
          </a:p>
        </p:txBody>
      </p:sp>
      <p:sp>
        <p:nvSpPr>
          <p:cNvPr id="192" name="Google Shape;192;g2f2c34977eb_0_5"/>
          <p:cNvSpPr txBox="1"/>
          <p:nvPr>
            <p:ph idx="1" type="body"/>
          </p:nvPr>
        </p:nvSpPr>
        <p:spPr>
          <a:xfrm>
            <a:off x="1103312" y="2052918"/>
            <a:ext cx="8946600" cy="41955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The Wasserstein distance used in TadGan provides a smoother gradient flow even when the distributions of the real and generated data are disjoint. This smooth gradient ensures that the generator receives more informative updates during training, leading to more stable and robust training.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2f2c34977eb_0_0"/>
          <p:cNvSpPr txBox="1"/>
          <p:nvPr>
            <p:ph type="title"/>
          </p:nvPr>
        </p:nvSpPr>
        <p:spPr>
          <a:xfrm>
            <a:off x="646111" y="452718"/>
            <a:ext cx="9404700" cy="1400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4100"/>
              <a:t>TadGan-Score Calculation Methods</a:t>
            </a:r>
            <a:endParaRPr sz="4100"/>
          </a:p>
        </p:txBody>
      </p:sp>
      <p:sp>
        <p:nvSpPr>
          <p:cNvPr id="198" name="Google Shape;198;g2f2c34977eb_0_0"/>
          <p:cNvSpPr txBox="1"/>
          <p:nvPr>
            <p:ph idx="1" type="body"/>
          </p:nvPr>
        </p:nvSpPr>
        <p:spPr>
          <a:xfrm>
            <a:off x="1103312" y="2052918"/>
            <a:ext cx="8946600" cy="4195500"/>
          </a:xfrm>
          <a:prstGeom prst="rect">
            <a:avLst/>
          </a:prstGeom>
        </p:spPr>
        <p:txBody>
          <a:bodyPr anchorCtr="0" anchor="t" bIns="45700" lIns="91425" spcFirstLastPara="1" rIns="91425" wrap="square" tIns="45700">
            <a:normAutofit fontScale="25000" lnSpcReduction="20000"/>
          </a:bodyPr>
          <a:lstStyle/>
          <a:p>
            <a:pPr indent="-334010" lvl="0" marL="457200" rtl="0" algn="l">
              <a:spcBef>
                <a:spcPts val="1000"/>
              </a:spcBef>
              <a:spcAft>
                <a:spcPts val="0"/>
              </a:spcAft>
              <a:buSzPct val="92222"/>
              <a:buChar char="►"/>
            </a:pPr>
            <a:r>
              <a:rPr lang="en-US" sz="7200"/>
              <a:t>Mean Squared Error(MSE)</a:t>
            </a:r>
            <a:endParaRPr sz="7200"/>
          </a:p>
          <a:p>
            <a:pPr indent="0" lvl="0" marL="457200" rtl="0" algn="l">
              <a:spcBef>
                <a:spcPts val="1000"/>
              </a:spcBef>
              <a:spcAft>
                <a:spcPts val="0"/>
              </a:spcAft>
              <a:buNone/>
            </a:pPr>
            <a:r>
              <a:t/>
            </a:r>
            <a:endParaRPr sz="7200"/>
          </a:p>
          <a:p>
            <a:pPr indent="0" lvl="0" marL="457200" rtl="0" algn="l">
              <a:spcBef>
                <a:spcPts val="1000"/>
              </a:spcBef>
              <a:spcAft>
                <a:spcPts val="0"/>
              </a:spcAft>
              <a:buNone/>
            </a:pPr>
            <a:r>
              <a:t/>
            </a:r>
            <a:endParaRPr/>
          </a:p>
          <a:p>
            <a:pPr indent="0" lvl="0" marL="457200" rtl="0" algn="l">
              <a:spcBef>
                <a:spcPts val="1000"/>
              </a:spcBef>
              <a:spcAft>
                <a:spcPts val="0"/>
              </a:spcAft>
              <a:buNone/>
            </a:pPr>
            <a:r>
              <a:t/>
            </a:r>
            <a:endParaRPr/>
          </a:p>
          <a:p>
            <a:pPr indent="0" lvl="0" marL="457200" rtl="0" algn="l">
              <a:spcBef>
                <a:spcPts val="1000"/>
              </a:spcBef>
              <a:spcAft>
                <a:spcPts val="0"/>
              </a:spcAft>
              <a:buNone/>
            </a:pPr>
            <a:r>
              <a:t/>
            </a:r>
            <a:endParaRPr/>
          </a:p>
          <a:p>
            <a:pPr indent="0" lvl="0" marL="457200" rtl="0" algn="l">
              <a:spcBef>
                <a:spcPts val="1000"/>
              </a:spcBef>
              <a:spcAft>
                <a:spcPts val="0"/>
              </a:spcAft>
              <a:buNone/>
            </a:pPr>
            <a:r>
              <a:t/>
            </a:r>
            <a:endParaRPr/>
          </a:p>
          <a:p>
            <a:pPr indent="-329613" lvl="0" marL="457200" rtl="0" algn="l">
              <a:spcBef>
                <a:spcPts val="1000"/>
              </a:spcBef>
              <a:spcAft>
                <a:spcPts val="0"/>
              </a:spcAft>
              <a:buSzPct val="91911"/>
              <a:buChar char="►"/>
            </a:pPr>
            <a:r>
              <a:rPr lang="en-US" sz="6923"/>
              <a:t>Dynamic Time Warping(DTW) </a:t>
            </a:r>
            <a:endParaRPr sz="6923"/>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340360" lvl="0" marL="457200" rtl="0" algn="l">
              <a:spcBef>
                <a:spcPts val="1000"/>
              </a:spcBef>
              <a:spcAft>
                <a:spcPts val="0"/>
              </a:spcAft>
              <a:buSzPct val="103529"/>
              <a:buChar char="►"/>
            </a:pPr>
            <a:r>
              <a:rPr lang="en-US" sz="6800"/>
              <a:t>Area based reconstruction error</a:t>
            </a:r>
            <a:r>
              <a:rPr lang="en-US" sz="12400"/>
              <a:t> </a:t>
            </a:r>
            <a:endParaRPr sz="12400"/>
          </a:p>
          <a:p>
            <a:pPr indent="0" lvl="0" marL="0" rtl="0" algn="l">
              <a:spcBef>
                <a:spcPts val="1000"/>
              </a:spcBef>
              <a:spcAft>
                <a:spcPts val="0"/>
              </a:spcAft>
              <a:buNone/>
            </a:pPr>
            <a:r>
              <a:t/>
            </a:r>
            <a:endParaRPr/>
          </a:p>
          <a:p>
            <a:pPr indent="0" lvl="0" marL="457200" rtl="0" algn="l">
              <a:spcBef>
                <a:spcPts val="1000"/>
              </a:spcBef>
              <a:spcAft>
                <a:spcPts val="0"/>
              </a:spcAft>
              <a:buNone/>
            </a:pPr>
            <a:r>
              <a:t/>
            </a:r>
            <a:endParaRPr/>
          </a:p>
          <a:p>
            <a:pPr indent="0" lvl="0" marL="0" rtl="0" algn="l">
              <a:spcBef>
                <a:spcPts val="1000"/>
              </a:spcBef>
              <a:spcAft>
                <a:spcPts val="0"/>
              </a:spcAft>
              <a:buClr>
                <a:schemeClr val="dk1"/>
              </a:buClr>
              <a:buSzPct val="55000"/>
              <a:buFont typeface="Arial"/>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pic>
        <p:nvPicPr>
          <p:cNvPr id="199" name="Google Shape;199;g2f2c34977eb_0_0"/>
          <p:cNvPicPr preferRelativeResize="0"/>
          <p:nvPr/>
        </p:nvPicPr>
        <p:blipFill>
          <a:blip r:embed="rId3">
            <a:alphaModFix/>
          </a:blip>
          <a:stretch>
            <a:fillRect/>
          </a:stretch>
        </p:blipFill>
        <p:spPr>
          <a:xfrm>
            <a:off x="1607425" y="3852125"/>
            <a:ext cx="4295775" cy="880925"/>
          </a:xfrm>
          <a:prstGeom prst="rect">
            <a:avLst/>
          </a:prstGeom>
          <a:noFill/>
          <a:ln>
            <a:noFill/>
          </a:ln>
        </p:spPr>
      </p:pic>
      <p:pic>
        <p:nvPicPr>
          <p:cNvPr id="200" name="Google Shape;200;g2f2c34977eb_0_0"/>
          <p:cNvPicPr preferRelativeResize="0"/>
          <p:nvPr/>
        </p:nvPicPr>
        <p:blipFill>
          <a:blip r:embed="rId4">
            <a:alphaModFix/>
          </a:blip>
          <a:stretch>
            <a:fillRect/>
          </a:stretch>
        </p:blipFill>
        <p:spPr>
          <a:xfrm>
            <a:off x="1607425" y="2496013"/>
            <a:ext cx="3314700" cy="828675"/>
          </a:xfrm>
          <a:prstGeom prst="rect">
            <a:avLst/>
          </a:prstGeom>
          <a:noFill/>
          <a:ln>
            <a:noFill/>
          </a:ln>
        </p:spPr>
      </p:pic>
      <p:pic>
        <p:nvPicPr>
          <p:cNvPr id="201" name="Google Shape;201;g2f2c34977eb_0_0"/>
          <p:cNvPicPr preferRelativeResize="0"/>
          <p:nvPr/>
        </p:nvPicPr>
        <p:blipFill>
          <a:blip r:embed="rId5">
            <a:alphaModFix/>
          </a:blip>
          <a:stretch>
            <a:fillRect/>
          </a:stretch>
        </p:blipFill>
        <p:spPr>
          <a:xfrm>
            <a:off x="1607425" y="5413625"/>
            <a:ext cx="3253850" cy="579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one">
  <a:themeElements>
    <a:clrScheme name="Ione">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2024-07-23T21:53:27Z</dcterms:created>
  <dc:creator>Haochen He</dc:creator>
</cp:coreProperties>
</file>